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36" r:id="rId2"/>
    <p:sldId id="337" r:id="rId3"/>
    <p:sldId id="430" r:id="rId4"/>
    <p:sldId id="431" r:id="rId5"/>
    <p:sldId id="432" r:id="rId6"/>
    <p:sldId id="439" r:id="rId7"/>
    <p:sldId id="438" r:id="rId8"/>
    <p:sldId id="435" r:id="rId9"/>
    <p:sldId id="339" r:id="rId10"/>
    <p:sldId id="442" r:id="rId11"/>
    <p:sldId id="441" r:id="rId12"/>
    <p:sldId id="443" r:id="rId13"/>
    <p:sldId id="444" r:id="rId14"/>
    <p:sldId id="445" r:id="rId15"/>
    <p:sldId id="446" r:id="rId16"/>
    <p:sldId id="448" r:id="rId17"/>
    <p:sldId id="447" r:id="rId18"/>
    <p:sldId id="391" r:id="rId19"/>
    <p:sldId id="436" r:id="rId20"/>
    <p:sldId id="437" r:id="rId21"/>
    <p:sldId id="413" r:id="rId22"/>
    <p:sldId id="414" r:id="rId23"/>
    <p:sldId id="415" r:id="rId24"/>
    <p:sldId id="416" r:id="rId25"/>
    <p:sldId id="419" r:id="rId26"/>
    <p:sldId id="420" r:id="rId27"/>
    <p:sldId id="393" r:id="rId28"/>
    <p:sldId id="449" r:id="rId29"/>
    <p:sldId id="400" r:id="rId30"/>
    <p:sldId id="402" r:id="rId31"/>
    <p:sldId id="399" r:id="rId32"/>
    <p:sldId id="450" r:id="rId33"/>
    <p:sldId id="459" r:id="rId34"/>
    <p:sldId id="460" r:id="rId35"/>
    <p:sldId id="461" r:id="rId36"/>
    <p:sldId id="462" r:id="rId37"/>
    <p:sldId id="463" r:id="rId38"/>
    <p:sldId id="464" r:id="rId39"/>
    <p:sldId id="403" r:id="rId40"/>
    <p:sldId id="404" r:id="rId41"/>
    <p:sldId id="451" r:id="rId42"/>
    <p:sldId id="453" r:id="rId43"/>
    <p:sldId id="452" r:id="rId44"/>
    <p:sldId id="455" r:id="rId45"/>
    <p:sldId id="454" r:id="rId46"/>
    <p:sldId id="405" r:id="rId47"/>
    <p:sldId id="456" r:id="rId48"/>
    <p:sldId id="423" r:id="rId49"/>
    <p:sldId id="457" r:id="rId50"/>
    <p:sldId id="422" r:id="rId51"/>
    <p:sldId id="458" r:id="rId52"/>
    <p:sldId id="465" r:id="rId53"/>
    <p:sldId id="338" r:id="rId54"/>
  </p:sldIdLst>
  <p:sldSz cx="9144000" cy="6858000" type="screen4x3"/>
  <p:notesSz cx="6858000" cy="9144000"/>
  <p:defaultTextStyle>
    <a:defPPr>
      <a:defRPr lang="sr-Latn-C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9751"/>
    <a:srgbClr val="7F7F7F"/>
    <a:srgbClr val="1F497D"/>
    <a:srgbClr val="696969"/>
    <a:srgbClr val="B2B2B2"/>
    <a:srgbClr val="FFFF00"/>
    <a:srgbClr val="FF3300"/>
    <a:srgbClr val="0099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8" autoAdjust="0"/>
    <p:restoredTop sz="94041" autoAdjust="0"/>
  </p:normalViewPr>
  <p:slideViewPr>
    <p:cSldViewPr snapToGrid="0">
      <p:cViewPr varScale="1">
        <p:scale>
          <a:sx n="70" d="100"/>
          <a:sy n="70" d="100"/>
        </p:scale>
        <p:origin x="-136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BD311-196A-45E2-A9B8-227934A99DF1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82F69-6CD6-4349-8579-1B7D032BC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BACC-D375-49FC-911B-EF24970D5446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485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E1E03-2D23-449B-8616-C14EE678BC82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A49DB-6967-4B0E-AC43-751D0026E28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8EF88-292B-4FD5-8834-A1687B7D05A1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52E65-0A7B-4394-AAA6-8E4129BBACCC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51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5AE5B-885A-4E70-81C1-2BD9B9F994F9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264E-E2D6-4587-8C0A-E6FC1BC8083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18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EBB73-B78F-45DD-BF06-7B90B73175E1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43F40-157C-4097-B33E-49A278C4E3A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904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E5114-5D7D-4AF6-9746-6B0DDD3425A9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D9FF-E165-46B8-81D5-6DA4411175F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64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E151B-80B0-4BD5-BC65-DEFB5EDEADBA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7100-B09E-411F-9EA7-1DDCB864CBD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218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7BD7F-8C17-4B89-99E5-0D3D10127432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8A32B-3929-4234-A6A5-CD39D5EB939A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788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881A7-652E-40C7-A902-F6437C6A621D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93FFD-794A-4573-BD39-3E3A59F3948E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19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7B010-949B-4A93-B10D-CED45F8A8D5C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6BF07-6BC4-45A2-846C-A2F95AEB42B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270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DFA54-26AC-4D19-BB51-46115E534C24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E8B5B-C891-4A71-9723-7AAF03BC2970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315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r-H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B8ECB-C1E4-4080-8F08-1C300240A8B7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DD575-CA7E-48E2-93AD-648CB6706CC3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800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hr-H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53474D1-9081-497D-8274-ABA530FB002C}" type="datetimeFigureOut">
              <a:rPr lang="hr-HR"/>
              <a:pPr>
                <a:defRPr/>
              </a:pPr>
              <a:t>10.11.2017.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486A0B-6466-44A0-A6B7-FAB9B128BBF1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szz.azo.hr/iskz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szz.azo.hr/iskzl/godizvrpt.htm?pid=0&amp;t=1" TargetMode="External"/><Relationship Id="rId2" Type="http://schemas.openxmlformats.org/officeDocument/2006/relationships/hyperlink" Target="http://iszz.azo.hr/iskzl/godizvrpt.htm?pid=0&amp;t=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szz.azo.hr/iskzl/godizvrpt.htm?pid=0&amp;t=1" TargetMode="External"/><Relationship Id="rId2" Type="http://schemas.openxmlformats.org/officeDocument/2006/relationships/hyperlink" Target="http://iszz.azo.hr/iskzl/godizvrpt.htm?pid=0&amp;t=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szz.azo.hr/iskzl/godizvrpt.htm?pid=0&amp;t=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szz.azo.hr/iskzl/godizvrpt.htm?pid=0&amp;t=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szz.azo.hr/iskzl/hPlan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szz.azo.hr/iskzl/podatak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szz.azo.hr/iskzl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szz.azo.hr/iskzl/godizvrpt.htm?pid=0&amp;t=1" TargetMode="External"/><Relationship Id="rId2" Type="http://schemas.openxmlformats.org/officeDocument/2006/relationships/hyperlink" Target="http://iszz.azo.hr/iskzl/godizvrpt.htm?pid=0&amp;t=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zo.hr/BazePodataka03" TargetMode="External"/><Relationship Id="rId2" Type="http://schemas.openxmlformats.org/officeDocument/2006/relationships/hyperlink" Target="http://iszo.azo.hr/Pretraga_TS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szz.azo.hr/iskzl/godizvrpt.htm?pid=0&amp;t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szz.azo.hr/iskzl/godizvrpt.htm?pid=0&amp;t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zrak.zzjziz.hr/" TargetMode="External"/><Relationship Id="rId2" Type="http://schemas.openxmlformats.org/officeDocument/2006/relationships/hyperlink" Target="http://www.zzjzpgz.hr/zra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7.png"/><Relationship Id="rId4" Type="http://schemas.openxmlformats.org/officeDocument/2006/relationships/hyperlink" Target="http://www.mzoip.hr/hr/inspekcija/izvjesca-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v.hr/moja-uprava/stanovanje/briga-o-okolisu/kvaliteta-zraka/4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szz.azo.hr/iskzl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13582"/>
          <a:stretch/>
        </p:blipFill>
        <p:spPr>
          <a:xfrm>
            <a:off x="0" y="1119116"/>
            <a:ext cx="9136006" cy="4582938"/>
          </a:xfrm>
          <a:prstGeom prst="rect">
            <a:avLst/>
          </a:prstGeom>
        </p:spPr>
      </p:pic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283913" y="1401200"/>
            <a:ext cx="8686160" cy="3873731"/>
          </a:xfrm>
        </p:spPr>
        <p:txBody>
          <a:bodyPr>
            <a:normAutofit fontScale="92500" lnSpcReduction="20000"/>
          </a:bodyPr>
          <a:lstStyle/>
          <a:p>
            <a:endParaRPr lang="hr-HR" dirty="0" smtClean="0">
              <a:solidFill>
                <a:schemeClr val="bg1"/>
              </a:solidFill>
            </a:endParaRPr>
          </a:p>
          <a:p>
            <a:r>
              <a:rPr lang="hr-HR" dirty="0" smtClean="0">
                <a:solidFill>
                  <a:schemeClr val="bg1"/>
                </a:solidFill>
              </a:rPr>
              <a:t>Jačanje inspekcije zaštite okoliša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radi učinkovite kontrole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praćenja kakvoće zraka i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sustava trgovanja emisijskim jedinicama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stakleničkih plinova,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kako bi se postigla bolja kvaliteta zraka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u Republici Hrvatskoj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" y="101776"/>
            <a:ext cx="1940224" cy="137572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" y="5986075"/>
            <a:ext cx="2079460" cy="871926"/>
          </a:xfrm>
          <a:prstGeom prst="rect">
            <a:avLst/>
          </a:prstGeom>
        </p:spPr>
      </p:pic>
      <p:sp>
        <p:nvSpPr>
          <p:cNvPr id="9" name="Podnaslov 2"/>
          <p:cNvSpPr txBox="1">
            <a:spLocks/>
          </p:cNvSpPr>
          <p:nvPr/>
        </p:nvSpPr>
        <p:spPr>
          <a:xfrm>
            <a:off x="7024693" y="6625760"/>
            <a:ext cx="2111313" cy="29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000" dirty="0">
                <a:solidFill>
                  <a:schemeClr val="accent1">
                    <a:lumMod val="50000"/>
                  </a:schemeClr>
                </a:solidFill>
              </a:rPr>
              <a:t>Ovaj projekt financira Europska unija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51" y="6029586"/>
            <a:ext cx="857019" cy="618958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24" y="6005124"/>
            <a:ext cx="1855967" cy="684735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8" y="6039112"/>
            <a:ext cx="674471" cy="7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30819" y="1362234"/>
            <a:ext cx="8589331" cy="170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Portal </a:t>
            </a:r>
            <a:r>
              <a:rPr lang="hr-HR" sz="2400" b="1" dirty="0">
                <a:solidFill>
                  <a:schemeClr val="tx2"/>
                </a:solidFill>
              </a:rPr>
              <a:t>kvaliteta </a:t>
            </a:r>
            <a:r>
              <a:rPr lang="hr-HR" sz="2400" b="1" dirty="0" smtClean="0">
                <a:solidFill>
                  <a:schemeClr val="tx2"/>
                </a:solidFill>
              </a:rPr>
              <a:t>zraka u RH 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Podaci o mrežama i postajama (meta podaci)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http</a:t>
            </a:r>
            <a:r>
              <a:rPr lang="hr-BA" sz="2000" dirty="0">
                <a:solidFill>
                  <a:srgbClr val="0070C0"/>
                </a:solidFill>
                <a:hlinkClick r:id="rId2"/>
              </a:rPr>
              <a:t>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iszz.azo.hr/iskzl/index.html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	Lokalne mreže				Državna mreža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982897"/>
            <a:ext cx="4278857" cy="2799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54" y="2982897"/>
            <a:ext cx="3950450" cy="305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016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30819" y="1362234"/>
            <a:ext cx="8589331" cy="464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Portal kvaliteta zraka </a:t>
            </a:r>
            <a:r>
              <a:rPr lang="hr-HR" sz="2400" b="1" dirty="0">
                <a:solidFill>
                  <a:schemeClr val="tx2"/>
                </a:solidFill>
              </a:rPr>
              <a:t>u RH </a:t>
            </a:r>
            <a:r>
              <a:rPr lang="hr-HR" sz="2400" b="1" dirty="0" smtClean="0">
                <a:solidFill>
                  <a:schemeClr val="tx2"/>
                </a:solidFill>
              </a:rPr>
              <a:t>- godišnja </a:t>
            </a:r>
            <a:r>
              <a:rPr lang="hr-HR" sz="2400" b="1" dirty="0">
                <a:solidFill>
                  <a:schemeClr val="tx2"/>
                </a:solidFill>
              </a:rPr>
              <a:t>izvješća o praćenju kvalitete </a:t>
            </a:r>
            <a:r>
              <a:rPr lang="hr-HR" sz="2400" b="1" dirty="0" smtClean="0">
                <a:solidFill>
                  <a:schemeClr val="tx2"/>
                </a:solidFill>
              </a:rPr>
              <a:t>zraka: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Godišnja </a:t>
            </a:r>
            <a:r>
              <a:rPr lang="hr-BA" sz="2000" dirty="0">
                <a:solidFill>
                  <a:srgbClr val="0070C0"/>
                </a:solidFill>
              </a:rPr>
              <a:t>izvješća na području RH </a:t>
            </a:r>
            <a:r>
              <a:rPr lang="hr-BA" sz="2000" dirty="0" smtClean="0">
                <a:solidFill>
                  <a:srgbClr val="0070C0"/>
                </a:solidFill>
              </a:rPr>
              <a:t>(izrađuje HAOP, državna </a:t>
            </a:r>
            <a:r>
              <a:rPr lang="hr-BA" sz="2000" dirty="0">
                <a:solidFill>
                  <a:srgbClr val="0070C0"/>
                </a:solidFill>
              </a:rPr>
              <a:t>i lokalne mreže)</a:t>
            </a: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http</a:t>
            </a:r>
            <a:r>
              <a:rPr lang="hr-BA" sz="2000" dirty="0">
                <a:solidFill>
                  <a:srgbClr val="0070C0"/>
                </a:solidFill>
                <a:hlinkClick r:id="rId2"/>
              </a:rPr>
              <a:t>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iszz.azo.hr/iskzl/godizvrpt.htm?pid=0&amp;t=0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Godišnja izvješća državne mreže</a:t>
            </a: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  <a:hlinkClick r:id="rId3"/>
              </a:rPr>
              <a:t>http://iszz.azo.hr/iskzl/godizvrpt.htm?pid=0&amp;t=1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Godišnja izvješća lokalnih mreža</a:t>
            </a: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  <a:hlinkClick r:id="rId3"/>
              </a:rPr>
              <a:t>http://iszz.azo.hr/iskzl/godizvrpt.htm?pid=0&amp;t=2</a:t>
            </a: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  <a:hlinkClick r:id="rId3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	</a:t>
            </a: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28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30819" y="1362234"/>
            <a:ext cx="8589331" cy="464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Portal kvaliteta zraka </a:t>
            </a:r>
            <a:r>
              <a:rPr lang="hr-HR" sz="2400" b="1" dirty="0">
                <a:solidFill>
                  <a:schemeClr val="tx2"/>
                </a:solidFill>
              </a:rPr>
              <a:t>u RH </a:t>
            </a:r>
            <a:r>
              <a:rPr lang="hr-HR" sz="2400" b="1" dirty="0" smtClean="0">
                <a:solidFill>
                  <a:schemeClr val="tx2"/>
                </a:solidFill>
              </a:rPr>
              <a:t>- godišnja </a:t>
            </a:r>
            <a:r>
              <a:rPr lang="hr-HR" sz="2400" b="1" dirty="0">
                <a:solidFill>
                  <a:schemeClr val="tx2"/>
                </a:solidFill>
              </a:rPr>
              <a:t>izvješća o praćenju kvalitete </a:t>
            </a:r>
            <a:r>
              <a:rPr lang="hr-HR" sz="2400" b="1" dirty="0" smtClean="0">
                <a:solidFill>
                  <a:schemeClr val="tx2"/>
                </a:solidFill>
              </a:rPr>
              <a:t>zraka: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Godišnja </a:t>
            </a:r>
            <a:r>
              <a:rPr lang="hr-BA" sz="2000" dirty="0">
                <a:solidFill>
                  <a:srgbClr val="0070C0"/>
                </a:solidFill>
              </a:rPr>
              <a:t>izvješća na području RH </a:t>
            </a:r>
            <a:r>
              <a:rPr lang="hr-BA" sz="2000" dirty="0" smtClean="0">
                <a:solidFill>
                  <a:srgbClr val="0070C0"/>
                </a:solidFill>
              </a:rPr>
              <a:t>(izrađuje HAOP, državna </a:t>
            </a:r>
            <a:r>
              <a:rPr lang="hr-BA" sz="2000" dirty="0">
                <a:solidFill>
                  <a:srgbClr val="0070C0"/>
                </a:solidFill>
              </a:rPr>
              <a:t>i lokalne mreže)</a:t>
            </a: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http</a:t>
            </a:r>
            <a:r>
              <a:rPr lang="hr-BA" sz="2000" dirty="0">
                <a:solidFill>
                  <a:srgbClr val="0070C0"/>
                </a:solidFill>
                <a:hlinkClick r:id="rId2"/>
              </a:rPr>
              <a:t>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iszz.azo.hr/iskzl/godizvrpt.htm?pid=0&amp;t=0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  <a:hlinkClick r:id="rId3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	</a:t>
            </a: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80" y="2930823"/>
            <a:ext cx="6765268" cy="32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4038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66675" y="1362234"/>
            <a:ext cx="4277365" cy="464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Portal kvaliteta zraka </a:t>
            </a:r>
            <a:r>
              <a:rPr lang="hr-HR" sz="2400" b="1" dirty="0">
                <a:solidFill>
                  <a:schemeClr val="tx2"/>
                </a:solidFill>
              </a:rPr>
              <a:t>u RH </a:t>
            </a:r>
            <a:r>
              <a:rPr lang="hr-HR" sz="2400" b="1" dirty="0" smtClean="0">
                <a:solidFill>
                  <a:schemeClr val="tx2"/>
                </a:solidFill>
              </a:rPr>
              <a:t>- godišnja </a:t>
            </a:r>
            <a:r>
              <a:rPr lang="hr-HR" sz="2400" b="1" dirty="0">
                <a:solidFill>
                  <a:schemeClr val="tx2"/>
                </a:solidFill>
              </a:rPr>
              <a:t>izvješća o praćenju kvalitete </a:t>
            </a:r>
            <a:r>
              <a:rPr lang="hr-HR" sz="2400" b="1" dirty="0" smtClean="0">
                <a:solidFill>
                  <a:schemeClr val="tx2"/>
                </a:solidFill>
              </a:rPr>
              <a:t>zraka: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Godišnja </a:t>
            </a:r>
            <a:r>
              <a:rPr lang="hr-BA" sz="2000" dirty="0">
                <a:solidFill>
                  <a:srgbClr val="0070C0"/>
                </a:solidFill>
              </a:rPr>
              <a:t>izvješća državne </a:t>
            </a:r>
            <a:r>
              <a:rPr lang="hr-BA" sz="2000" dirty="0" smtClean="0">
                <a:solidFill>
                  <a:srgbClr val="0070C0"/>
                </a:solidFill>
              </a:rPr>
              <a:t>mreže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iszz.azo.hr/iskzl/godizvrpt.htm?pid=0&amp;t=1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>
                <a:solidFill>
                  <a:srgbClr val="0070C0"/>
                </a:solidFill>
              </a:rPr>
              <a:t>Godišnja izvješća lokalnih </a:t>
            </a:r>
            <a:r>
              <a:rPr lang="hr-BA" sz="2000" dirty="0" smtClean="0">
                <a:solidFill>
                  <a:srgbClr val="0070C0"/>
                </a:solidFill>
              </a:rPr>
              <a:t>mreža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iszz.azo.hr/iskzl/godizvrpt.htm?pid=0&amp;t=2</a:t>
            </a: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  <a:hlinkClick r:id="rId2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	</a:t>
            </a: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867" y="1477188"/>
            <a:ext cx="3651774" cy="2391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55" y="4050320"/>
            <a:ext cx="3448188" cy="25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08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30819" y="1362235"/>
            <a:ext cx="8589331" cy="126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Portal </a:t>
            </a:r>
            <a:r>
              <a:rPr lang="hr-HR" sz="2400" b="1" dirty="0">
                <a:solidFill>
                  <a:schemeClr val="tx2"/>
                </a:solidFill>
              </a:rPr>
              <a:t>kvaliteta </a:t>
            </a:r>
            <a:r>
              <a:rPr lang="hr-HR" sz="2400" b="1" dirty="0" smtClean="0">
                <a:solidFill>
                  <a:schemeClr val="tx2"/>
                </a:solidFill>
              </a:rPr>
              <a:t>zraka u RH 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>
                <a:solidFill>
                  <a:srgbClr val="0070C0"/>
                </a:solidFill>
              </a:rPr>
              <a:t>Akcijski </a:t>
            </a:r>
            <a:r>
              <a:rPr lang="pl-PL" sz="2000" dirty="0" smtClean="0">
                <a:solidFill>
                  <a:srgbClr val="0070C0"/>
                </a:solidFill>
              </a:rPr>
              <a:t>planovi</a:t>
            </a: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http://iszz.azo.hr/iskzl/godizvrpt.htm?pid=0&amp;t=4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9" y="2695936"/>
            <a:ext cx="7664499" cy="31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4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0" y="1924209"/>
            <a:ext cx="4113228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Portal </a:t>
            </a:r>
            <a:r>
              <a:rPr lang="hr-HR" sz="2400" b="1" dirty="0">
                <a:solidFill>
                  <a:schemeClr val="tx2"/>
                </a:solidFill>
              </a:rPr>
              <a:t>kvaliteta </a:t>
            </a:r>
            <a:r>
              <a:rPr lang="hr-HR" sz="2400" b="1" dirty="0" smtClean="0">
                <a:solidFill>
                  <a:schemeClr val="tx2"/>
                </a:solidFill>
              </a:rPr>
              <a:t>zraka u RH: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podaci </a:t>
            </a:r>
            <a:r>
              <a:rPr lang="pl-PL" sz="2000" dirty="0">
                <a:solidFill>
                  <a:srgbClr val="0070C0"/>
                </a:solidFill>
              </a:rPr>
              <a:t>o akcijskim planovima koji se dostavljaju u </a:t>
            </a:r>
            <a:r>
              <a:rPr lang="pl-PL" sz="2000" dirty="0" smtClean="0">
                <a:solidFill>
                  <a:srgbClr val="0070C0"/>
                </a:solidFill>
              </a:rPr>
              <a:t>EK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iszz.azo.hr/iskzl/hPlan.htm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529" y="1461173"/>
            <a:ext cx="4614861" cy="44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071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30819" y="1362235"/>
            <a:ext cx="8611571" cy="126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Portal </a:t>
            </a:r>
            <a:r>
              <a:rPr lang="hr-HR" sz="2400" b="1" dirty="0">
                <a:solidFill>
                  <a:schemeClr val="tx2"/>
                </a:solidFill>
              </a:rPr>
              <a:t>kvaliteta </a:t>
            </a:r>
            <a:r>
              <a:rPr lang="hr-HR" sz="2400" b="1" dirty="0" smtClean="0">
                <a:solidFill>
                  <a:schemeClr val="tx2"/>
                </a:solidFill>
              </a:rPr>
              <a:t>zraka u RH 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Podaci (izvorni i validirani)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iszz.azo.hr/iskzl/podatak.htm</a:t>
            </a: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318" y="2536191"/>
            <a:ext cx="5597185" cy="38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6549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53060" y="1747995"/>
            <a:ext cx="2852090" cy="407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hr-HR" sz="2400" b="1" dirty="0" smtClean="0">
                <a:solidFill>
                  <a:schemeClr val="tx2"/>
                </a:solidFill>
              </a:rPr>
              <a:t>Portal </a:t>
            </a:r>
            <a:r>
              <a:rPr lang="hr-HR" sz="2400" b="1" dirty="0">
                <a:solidFill>
                  <a:schemeClr val="tx2"/>
                </a:solidFill>
              </a:rPr>
              <a:t>kvaliteta </a:t>
            </a:r>
            <a:r>
              <a:rPr lang="hr-HR" sz="2400" b="1" dirty="0" smtClean="0">
                <a:solidFill>
                  <a:schemeClr val="tx2"/>
                </a:solidFill>
              </a:rPr>
              <a:t>zraka u RH :</a:t>
            </a:r>
          </a:p>
          <a:p>
            <a:pPr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Podaci (izvorni i validirani),</a:t>
            </a: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statistički </a:t>
            </a:r>
            <a:r>
              <a:rPr lang="hr-BA" sz="2000" dirty="0" smtClean="0">
                <a:solidFill>
                  <a:srgbClr val="0070C0"/>
                </a:solidFill>
              </a:rPr>
              <a:t>podaci, </a:t>
            </a:r>
            <a:r>
              <a:rPr lang="hr-BA" sz="2000" dirty="0">
                <a:solidFill>
                  <a:srgbClr val="0070C0"/>
                </a:solidFill>
              </a:rPr>
              <a:t>podaci o prekoračenjima graničnih i ciljnih vrijednosti, pragova obavješćivanja i pragova upozorenja</a:t>
            </a:r>
            <a:r>
              <a:rPr lang="hr-BA" sz="2000" dirty="0" smtClean="0">
                <a:solidFill>
                  <a:srgbClr val="0070C0"/>
                </a:solidFill>
              </a:rPr>
              <a:t>….	 </a:t>
            </a:r>
            <a:r>
              <a:rPr lang="hr-BA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iszz.azo.hr/iskzl/index.html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150" y="1520914"/>
            <a:ext cx="5918361" cy="45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362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13.3 IZVJEŠTAVANJE NA OSNOVU OBAVJEŠTAVAJUĆIH I 	UPOZORAVAJUĆIH RAZINA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chemeClr val="tx2"/>
                </a:solidFill>
              </a:rPr>
              <a:t>Prag upozorenja za SO</a:t>
            </a:r>
            <a:r>
              <a:rPr lang="pl-PL" sz="2400" b="1" baseline="-25000" dirty="0">
                <a:solidFill>
                  <a:schemeClr val="tx2"/>
                </a:solidFill>
              </a:rPr>
              <a:t>2</a:t>
            </a:r>
            <a:r>
              <a:rPr lang="pl-PL" sz="2400" b="1" dirty="0">
                <a:solidFill>
                  <a:schemeClr val="tx2"/>
                </a:solidFill>
              </a:rPr>
              <a:t> i NO</a:t>
            </a:r>
            <a:r>
              <a:rPr lang="pl-PL" sz="2400" b="1" baseline="-25000" dirty="0">
                <a:solidFill>
                  <a:schemeClr val="tx2"/>
                </a:solidFill>
              </a:rPr>
              <a:t>2</a:t>
            </a:r>
            <a:r>
              <a:rPr lang="pl-PL" sz="2400" b="1" dirty="0">
                <a:solidFill>
                  <a:schemeClr val="tx2"/>
                </a:solidFill>
              </a:rPr>
              <a:t> te prag obavješćivanja i prag upozorenja za prizemni ozon </a:t>
            </a:r>
            <a:r>
              <a:rPr lang="pl-PL" sz="2000" dirty="0">
                <a:solidFill>
                  <a:srgbClr val="0070C0"/>
                </a:solidFill>
              </a:rPr>
              <a:t>propisani su u Prilogu 5. Uredbe o razinama onečišćujućih tvari u zraku (NN 117/12).</a:t>
            </a: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dirty="0">
                <a:solidFill>
                  <a:srgbClr val="0070C0"/>
                </a:solidFill>
              </a:rPr>
              <a:t>Ako su</a:t>
            </a:r>
            <a:r>
              <a:rPr lang="pl-PL" sz="2400" b="1" dirty="0">
                <a:solidFill>
                  <a:srgbClr val="1F497D"/>
                </a:solidFill>
              </a:rPr>
              <a:t> prag upozorenja za SO</a:t>
            </a:r>
            <a:r>
              <a:rPr lang="pl-PL" sz="2400" b="1" baseline="-25000" dirty="0">
                <a:solidFill>
                  <a:srgbClr val="1F497D"/>
                </a:solidFill>
              </a:rPr>
              <a:t>2</a:t>
            </a:r>
            <a:r>
              <a:rPr lang="pl-PL" sz="2400" b="1" dirty="0">
                <a:solidFill>
                  <a:srgbClr val="1F497D"/>
                </a:solidFill>
              </a:rPr>
              <a:t> i NO</a:t>
            </a:r>
            <a:r>
              <a:rPr lang="pl-PL" sz="2400" b="1" baseline="-25000" dirty="0">
                <a:solidFill>
                  <a:srgbClr val="1F497D"/>
                </a:solidFill>
              </a:rPr>
              <a:t>2</a:t>
            </a:r>
            <a:r>
              <a:rPr lang="pl-PL" sz="2400" b="1" dirty="0">
                <a:solidFill>
                  <a:srgbClr val="1F497D"/>
                </a:solidFill>
              </a:rPr>
              <a:t> te prag obavješćivanja i prag upozorenja za prizemni ozon na pojedinom području prekoračeni </a:t>
            </a:r>
            <a:r>
              <a:rPr lang="pl-PL" sz="2400" b="1" dirty="0" smtClean="0">
                <a:solidFill>
                  <a:srgbClr val="1F497D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javnost </a:t>
            </a:r>
            <a:r>
              <a:rPr lang="pl-PL" sz="2000" dirty="0">
                <a:solidFill>
                  <a:srgbClr val="0070C0"/>
                </a:solidFill>
              </a:rPr>
              <a:t>se obavještava sukladno Uredbi o razinama onečišćujućih tvari u zraku.</a:t>
            </a:r>
            <a:endParaRPr lang="hr-HR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000" dirty="0">
                <a:solidFill>
                  <a:srgbClr val="0070C0"/>
                </a:solidFill>
              </a:rPr>
              <a:t>Ako su prag upozorenja za SO2 i NO2 te prag obavješćivanja ili prag upozorenja za prizemni ozon prekoračeni </a:t>
            </a:r>
            <a:r>
              <a:rPr lang="hr-BA" sz="2000" b="1" dirty="0">
                <a:solidFill>
                  <a:srgbClr val="0070C0"/>
                </a:solidFill>
              </a:rPr>
              <a:t>na području uz državnu granicu</a:t>
            </a:r>
            <a:r>
              <a:rPr lang="hr-BA" sz="2000" dirty="0">
                <a:solidFill>
                  <a:srgbClr val="0070C0"/>
                </a:solidFill>
              </a:rPr>
              <a:t>, središnje tijelo državne uprave nadležno za zaštitu okoliša (Ministarstvo) o tome će obavijestiti nadležno tijelo za praćenje kvalitete zraka susjedne države.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0178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13.3 IZVJEŠTAVANJE NA OSNOVU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OBAVJEŠTAVAJUĆIH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 	UPOZORAVAJUĆIH RAZINA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619125" y="1519551"/>
            <a:ext cx="8362950" cy="93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chemeClr val="tx2"/>
                </a:solidFill>
              </a:rPr>
              <a:t>Pragovi </a:t>
            </a:r>
            <a:r>
              <a:rPr lang="pl-PL" sz="2400" b="1" dirty="0" smtClean="0">
                <a:solidFill>
                  <a:schemeClr val="tx2"/>
                </a:solidFill>
              </a:rPr>
              <a:t>upozorenja za </a:t>
            </a:r>
            <a:r>
              <a:rPr lang="pl-PL" sz="2400" b="1" dirty="0">
                <a:solidFill>
                  <a:schemeClr val="tx2"/>
                </a:solidFill>
              </a:rPr>
              <a:t>onečišćujuće tvari osim prizemnog ozona </a:t>
            </a:r>
            <a:r>
              <a:rPr lang="pl-PL" sz="2400" b="1" dirty="0" smtClean="0">
                <a:solidFill>
                  <a:schemeClr val="tx2"/>
                </a:solidFill>
              </a:rPr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95631"/>
              </p:ext>
            </p:extLst>
          </p:nvPr>
        </p:nvGraphicFramePr>
        <p:xfrm>
          <a:off x="863958" y="2589962"/>
          <a:ext cx="4812942" cy="1762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6471">
                  <a:extLst>
                    <a:ext uri="{9D8B030D-6E8A-4147-A177-3AD203B41FA5}">
                      <a16:colId xmlns="" xmlns:a16="http://schemas.microsoft.com/office/drawing/2014/main" val="3819710770"/>
                    </a:ext>
                  </a:extLst>
                </a:gridCol>
                <a:gridCol w="2406471">
                  <a:extLst>
                    <a:ext uri="{9D8B030D-6E8A-4147-A177-3AD203B41FA5}">
                      <a16:colId xmlns="" xmlns:a16="http://schemas.microsoft.com/office/drawing/2014/main" val="1279397977"/>
                    </a:ext>
                  </a:extLst>
                </a:gridCol>
              </a:tblGrid>
              <a:tr h="5876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Onečišćujuća tvar</a:t>
                      </a:r>
                      <a:endParaRPr lang="hr-BA" sz="1200" dirty="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Prag upozorenja</a:t>
                      </a:r>
                      <a:endParaRPr lang="hr-BA" sz="1200" dirty="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322415137"/>
                  </a:ext>
                </a:extLst>
              </a:tr>
              <a:tr h="5876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Sumporov dioksid (SO</a:t>
                      </a:r>
                      <a:r>
                        <a:rPr lang="hr-HR" sz="1200" baseline="-25000">
                          <a:effectLst/>
                        </a:rPr>
                        <a:t>2</a:t>
                      </a:r>
                      <a:r>
                        <a:rPr lang="hr-HR" sz="1200">
                          <a:effectLst/>
                        </a:rPr>
                        <a:t>)</a:t>
                      </a:r>
                      <a:endParaRPr lang="hr-BA" sz="120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500 µg/m</a:t>
                      </a:r>
                      <a:r>
                        <a:rPr lang="hr-HR" sz="1200" baseline="30000" dirty="0">
                          <a:effectLst/>
                        </a:rPr>
                        <a:t>3</a:t>
                      </a:r>
                      <a:endParaRPr lang="hr-BA" sz="1200" dirty="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08726831"/>
                  </a:ext>
                </a:extLst>
              </a:tr>
              <a:tr h="5876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Dušikov dioksid (NO</a:t>
                      </a:r>
                      <a:r>
                        <a:rPr lang="hr-HR" sz="1200" baseline="-25000">
                          <a:effectLst/>
                        </a:rPr>
                        <a:t>2</a:t>
                      </a:r>
                      <a:r>
                        <a:rPr lang="hr-HR" sz="1200">
                          <a:effectLst/>
                        </a:rPr>
                        <a:t>)</a:t>
                      </a:r>
                      <a:endParaRPr lang="hr-BA" sz="120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400 µg/m</a:t>
                      </a:r>
                      <a:r>
                        <a:rPr lang="hr-HR" sz="1200" baseline="30000" dirty="0">
                          <a:effectLst/>
                        </a:rPr>
                        <a:t>3</a:t>
                      </a:r>
                      <a:endParaRPr lang="hr-BA" sz="1200" dirty="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88928136"/>
                  </a:ext>
                </a:extLst>
              </a:tr>
            </a:tbl>
          </a:graphicData>
        </a:graphic>
      </p:graphicFrame>
      <p:sp>
        <p:nvSpPr>
          <p:cNvPr id="13" name="Content Placeholder 8"/>
          <p:cNvSpPr>
            <a:spLocks/>
          </p:cNvSpPr>
          <p:nvPr/>
        </p:nvSpPr>
        <p:spPr bwMode="auto">
          <a:xfrm>
            <a:off x="457200" y="4662922"/>
            <a:ext cx="8362950" cy="112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hr-BA" sz="2000" b="1" dirty="0">
                <a:solidFill>
                  <a:srgbClr val="0070C0"/>
                </a:solidFill>
              </a:rPr>
              <a:t>Za prekoračenje praga upozorenja </a:t>
            </a:r>
            <a:r>
              <a:rPr lang="hr-BA" sz="2000" dirty="0">
                <a:solidFill>
                  <a:srgbClr val="0070C0"/>
                </a:solidFill>
              </a:rPr>
              <a:t>mora se mjeriti </a:t>
            </a:r>
            <a:r>
              <a:rPr lang="hr-BA" sz="2000" b="1" dirty="0">
                <a:solidFill>
                  <a:srgbClr val="0070C0"/>
                </a:solidFill>
              </a:rPr>
              <a:t>tijekom tri uzastopna sata </a:t>
            </a:r>
            <a:r>
              <a:rPr lang="hr-BA" sz="2000" dirty="0">
                <a:solidFill>
                  <a:srgbClr val="0070C0"/>
                </a:solidFill>
              </a:rPr>
              <a:t>na mjestima koja su reprezentativna za kvalitetu zraka na najmanje 100 km</a:t>
            </a:r>
            <a:r>
              <a:rPr lang="hr-BA" sz="2000" baseline="30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, ili na čitavoj zoni ili aglomeraciji, ovisno što je od toga manje.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3401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TEMA </a:t>
            </a:r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13: Izvještavanje prema propisima RH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/>
          </p:cNvSpPr>
          <p:nvPr/>
        </p:nvSpPr>
        <p:spPr bwMode="auto">
          <a:xfrm>
            <a:off x="457200" y="53736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hr-HR" b="1" dirty="0">
              <a:solidFill>
                <a:srgbClr val="1F497D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17" name="Title 1"/>
          <p:cNvSpPr>
            <a:spLocks/>
          </p:cNvSpPr>
          <p:nvPr/>
        </p:nvSpPr>
        <p:spPr bwMode="auto">
          <a:xfrm>
            <a:off x="457200" y="4734719"/>
            <a:ext cx="82296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hr-HR" b="1" dirty="0" smtClean="0">
                <a:solidFill>
                  <a:srgbClr val="7F7F7F"/>
                </a:solidFill>
              </a:rPr>
              <a:t> </a:t>
            </a:r>
            <a:r>
              <a:rPr lang="hr-H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Bojan Abramović dipl. ing. stroj.</a:t>
            </a:r>
          </a:p>
          <a:p>
            <a:pPr algn="ctr"/>
            <a:r>
              <a:rPr lang="hr-H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Predrag </a:t>
            </a:r>
            <a:r>
              <a:rPr lang="hr-H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Hercog</a:t>
            </a:r>
            <a:r>
              <a:rPr lang="hr-H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, dipl. inž. medicinske biokemije</a:t>
            </a:r>
          </a:p>
        </p:txBody>
      </p:sp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931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13.3 IZVJEŠTAVANJE NA OSNOVU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OBAVJEŠTAVAJUĆIH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 	UPOZORAVAJUĆIH RAZINA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619125" y="1519552"/>
            <a:ext cx="8362950" cy="54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>
                <a:solidFill>
                  <a:schemeClr val="tx2"/>
                </a:solidFill>
              </a:rPr>
              <a:t>Prag obavješćivanja i prag upozorenja za prizemni ozon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3" name="Content Placeholder 8"/>
          <p:cNvSpPr>
            <a:spLocks/>
          </p:cNvSpPr>
          <p:nvPr/>
        </p:nvSpPr>
        <p:spPr bwMode="auto">
          <a:xfrm>
            <a:off x="376239" y="4467795"/>
            <a:ext cx="8262936" cy="110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Za primjenu članka 47</a:t>
            </a:r>
            <a:r>
              <a:rPr lang="hr-BA" sz="2000" dirty="0" smtClean="0">
                <a:solidFill>
                  <a:srgbClr val="0070C0"/>
                </a:solidFill>
              </a:rPr>
              <a:t>. (</a:t>
            </a:r>
            <a:r>
              <a:rPr lang="hr-BA" sz="2000" dirty="0" smtClean="0">
                <a:solidFill>
                  <a:srgbClr val="FF0000"/>
                </a:solidFill>
              </a:rPr>
              <a:t>kratkoročni akcijski planovi</a:t>
            </a:r>
            <a:r>
              <a:rPr lang="hr-BA" sz="2000" dirty="0" smtClean="0">
                <a:solidFill>
                  <a:srgbClr val="0070C0"/>
                </a:solidFill>
              </a:rPr>
              <a:t>) </a:t>
            </a:r>
            <a:r>
              <a:rPr lang="hr-BA" sz="2000" dirty="0">
                <a:solidFill>
                  <a:srgbClr val="0070C0"/>
                </a:solidFill>
              </a:rPr>
              <a:t>Zakona o zaštiti zraka prekoračenje praga upozorenja mora se mjeriti ili predviđati </a:t>
            </a:r>
            <a:r>
              <a:rPr lang="hr-BA" sz="2000" b="1" dirty="0">
                <a:solidFill>
                  <a:srgbClr val="0070C0"/>
                </a:solidFill>
              </a:rPr>
              <a:t>tijekom tri uzastopna sata.</a:t>
            </a:r>
            <a:endParaRPr lang="hr-BA" sz="2000" b="1" dirty="0" smtClean="0">
              <a:solidFill>
                <a:srgbClr val="0070C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446574"/>
              </p:ext>
            </p:extLst>
          </p:nvPr>
        </p:nvGraphicFramePr>
        <p:xfrm>
          <a:off x="1057274" y="2126453"/>
          <a:ext cx="3990975" cy="19019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0325">
                  <a:extLst>
                    <a:ext uri="{9D8B030D-6E8A-4147-A177-3AD203B41FA5}">
                      <a16:colId xmlns="" xmlns:a16="http://schemas.microsoft.com/office/drawing/2014/main" val="3520493646"/>
                    </a:ext>
                  </a:extLst>
                </a:gridCol>
                <a:gridCol w="1330325">
                  <a:extLst>
                    <a:ext uri="{9D8B030D-6E8A-4147-A177-3AD203B41FA5}">
                      <a16:colId xmlns="" xmlns:a16="http://schemas.microsoft.com/office/drawing/2014/main" val="2984372652"/>
                    </a:ext>
                  </a:extLst>
                </a:gridCol>
                <a:gridCol w="1330325">
                  <a:extLst>
                    <a:ext uri="{9D8B030D-6E8A-4147-A177-3AD203B41FA5}">
                      <a16:colId xmlns="" xmlns:a16="http://schemas.microsoft.com/office/drawing/2014/main" val="758498314"/>
                    </a:ext>
                  </a:extLst>
                </a:gridCol>
              </a:tblGrid>
              <a:tr h="7955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Svrha</a:t>
                      </a:r>
                      <a:endParaRPr lang="hr-BA" sz="1200" dirty="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Vrijeme usrednjavanja</a:t>
                      </a:r>
                      <a:endParaRPr lang="hr-BA" sz="1200" dirty="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Prag</a:t>
                      </a:r>
                      <a:endParaRPr lang="hr-BA" sz="120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327437870"/>
                  </a:ext>
                </a:extLst>
              </a:tr>
              <a:tr h="5531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Obavješćivanje</a:t>
                      </a:r>
                      <a:endParaRPr lang="hr-BA" sz="120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 sat</a:t>
                      </a:r>
                      <a:endParaRPr lang="hr-BA" sz="120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180 µg/m</a:t>
                      </a:r>
                      <a:r>
                        <a:rPr lang="hr-HR" sz="1200" baseline="30000">
                          <a:effectLst/>
                        </a:rPr>
                        <a:t>3</a:t>
                      </a:r>
                      <a:endParaRPr lang="hr-BA" sz="120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108636597"/>
                  </a:ext>
                </a:extLst>
              </a:tr>
              <a:tr h="5531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Upozorenje</a:t>
                      </a:r>
                      <a:endParaRPr lang="hr-BA" sz="120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1 sat</a:t>
                      </a:r>
                      <a:endParaRPr lang="hr-BA" sz="1200" dirty="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240 µg/m</a:t>
                      </a:r>
                      <a:r>
                        <a:rPr lang="hr-HR" sz="1200" baseline="30000" dirty="0">
                          <a:effectLst/>
                        </a:rPr>
                        <a:t>3</a:t>
                      </a:r>
                      <a:endParaRPr lang="hr-BA" sz="1200" dirty="0">
                        <a:effectLst/>
                        <a:latin typeface="Palatino Linotype" panose="0204050205050503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77326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00469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13.3 IZVJEŠTAVANJE NA OSNOVU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OBAVJEŠTAVAJUĆIH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 	UPOZORAVAJUĆIH RAZINA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57174" y="1427405"/>
            <a:ext cx="8791575" cy="474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Posebne </a:t>
            </a:r>
            <a:r>
              <a:rPr lang="pl-PL" sz="2400" b="1" dirty="0">
                <a:solidFill>
                  <a:srgbClr val="1F497D"/>
                </a:solidFill>
              </a:rPr>
              <a:t>mjere zaštite zdravlja ljudi i </a:t>
            </a:r>
            <a:r>
              <a:rPr lang="pl-PL" sz="2400" b="1" dirty="0" smtClean="0">
                <a:solidFill>
                  <a:srgbClr val="1F497D"/>
                </a:solidFill>
              </a:rPr>
              <a:t>okoliša u </a:t>
            </a:r>
            <a:r>
              <a:rPr lang="pl-PL" sz="2400" b="1" dirty="0">
                <a:solidFill>
                  <a:srgbClr val="1F497D"/>
                </a:solidFill>
              </a:rPr>
              <a:t>slučaju prekoračenja praga upozorenja </a:t>
            </a:r>
            <a:r>
              <a:rPr lang="pl-PL" sz="2400" b="1" dirty="0" smtClean="0">
                <a:solidFill>
                  <a:srgbClr val="1F497D"/>
                </a:solidFill>
              </a:rPr>
              <a:t>ili </a:t>
            </a:r>
            <a:r>
              <a:rPr lang="pl-PL" sz="2400" b="1" dirty="0">
                <a:solidFill>
                  <a:srgbClr val="1F497D"/>
                </a:solidFill>
              </a:rPr>
              <a:t>praga </a:t>
            </a:r>
            <a:r>
              <a:rPr lang="pl-PL" sz="2400" b="1" dirty="0" smtClean="0">
                <a:solidFill>
                  <a:srgbClr val="1F497D"/>
                </a:solidFill>
              </a:rPr>
              <a:t>obavješćivanja:</a:t>
            </a:r>
            <a:endParaRPr lang="pl-PL" sz="2400" b="1" dirty="0">
              <a:solidFill>
                <a:srgbClr val="1F497D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U </a:t>
            </a:r>
            <a:r>
              <a:rPr lang="hr-BA" sz="2000" dirty="0">
                <a:solidFill>
                  <a:srgbClr val="0070C0"/>
                </a:solidFill>
              </a:rPr>
              <a:t>slučaju </a:t>
            </a:r>
            <a:r>
              <a:rPr lang="hr-BA" sz="2000" b="1" dirty="0">
                <a:solidFill>
                  <a:srgbClr val="0070C0"/>
                </a:solidFill>
              </a:rPr>
              <a:t>prekoračenja praga upozorenja za SO2 i NO2 </a:t>
            </a:r>
            <a:r>
              <a:rPr lang="hr-BA" sz="2000" dirty="0">
                <a:solidFill>
                  <a:srgbClr val="0070C0"/>
                </a:solidFill>
              </a:rPr>
              <a:t>te </a:t>
            </a:r>
            <a:r>
              <a:rPr lang="hr-BA" sz="2000" b="1" dirty="0">
                <a:solidFill>
                  <a:srgbClr val="0070C0"/>
                </a:solidFill>
              </a:rPr>
              <a:t>praga obavješćivanja ili praga upozorenja za prizemni ozon</a:t>
            </a:r>
            <a:r>
              <a:rPr lang="hr-BA" sz="2000" dirty="0">
                <a:solidFill>
                  <a:srgbClr val="0070C0"/>
                </a:solidFill>
              </a:rPr>
              <a:t>, izvršno tijelo </a:t>
            </a:r>
            <a:r>
              <a:rPr lang="hr-BA" sz="2000" b="1" dirty="0">
                <a:solidFill>
                  <a:srgbClr val="0070C0"/>
                </a:solidFill>
              </a:rPr>
              <a:t>jedinice lokalne samouprave </a:t>
            </a:r>
            <a:r>
              <a:rPr lang="hr-BA" sz="2000" dirty="0">
                <a:solidFill>
                  <a:srgbClr val="0070C0"/>
                </a:solidFill>
              </a:rPr>
              <a:t>na čijem je području došlo do prekoračenja dužno je poduzeti </a:t>
            </a:r>
            <a:r>
              <a:rPr lang="hr-BA" sz="2000" u="sng" dirty="0">
                <a:solidFill>
                  <a:srgbClr val="0070C0"/>
                </a:solidFill>
              </a:rPr>
              <a:t>posebne mjere zaštite zdravlja ljudi i okoliša propisane u Prilogu 6. Uredbe  o razinama onečišćujućih tvari u zraku</a:t>
            </a:r>
            <a:r>
              <a:rPr lang="hr-BA" sz="2000" dirty="0">
                <a:solidFill>
                  <a:srgbClr val="0070C0"/>
                </a:solidFill>
              </a:rPr>
              <a:t> (NN 117/12) te odrediti način njihovog provođenja prema posebnom propisu kojim se uređuje sprječavanje velikih nesreća koje uključuju opasne tvari.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b="1" dirty="0" smtClean="0">
                <a:solidFill>
                  <a:srgbClr val="0070C0"/>
                </a:solidFill>
              </a:rPr>
              <a:t>Izvršno </a:t>
            </a:r>
            <a:r>
              <a:rPr lang="hr-BA" sz="2000" b="1" dirty="0">
                <a:solidFill>
                  <a:srgbClr val="0070C0"/>
                </a:solidFill>
              </a:rPr>
              <a:t>tijelo jedinice lokalne samouprave dužno je o pojavi prekoračenja pragova upozorenja i praga obavješćivanja osigurati obavješćivanje javnosti posredstvom medija više puta tijekom dana</a:t>
            </a:r>
            <a:r>
              <a:rPr lang="hr-BA" sz="2000" b="1" dirty="0" smtClean="0">
                <a:solidFill>
                  <a:srgbClr val="0070C0"/>
                </a:solidFill>
              </a:rPr>
              <a:t>.</a:t>
            </a:r>
            <a:endParaRPr lang="hr-BA" sz="2000" b="1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Izvršno </a:t>
            </a:r>
            <a:r>
              <a:rPr lang="hr-BA" sz="2000" dirty="0">
                <a:solidFill>
                  <a:srgbClr val="0070C0"/>
                </a:solidFill>
              </a:rPr>
              <a:t>tijelo jedinice lokalne samouprave posredstvom medija objavljuje prestanak prekoračenja pragova upozorenja i praga obavješćivanja.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562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13.3 IZVJEŠTAVANJE NA OSNOVU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OBAVJEŠTAVAJUĆIH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 	UPOZORAVAJUĆIH RAZINA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9550" y="1628776"/>
            <a:ext cx="8610600" cy="411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chemeClr val="tx2"/>
                </a:solidFill>
              </a:rPr>
              <a:t>O </a:t>
            </a:r>
            <a:r>
              <a:rPr lang="pl-PL" sz="2400" b="1" dirty="0">
                <a:solidFill>
                  <a:schemeClr val="tx2"/>
                </a:solidFill>
              </a:rPr>
              <a:t>prekoračenju praga upozorenja za SO</a:t>
            </a:r>
            <a:r>
              <a:rPr lang="pl-PL" sz="2400" b="1" baseline="-25000" dirty="0">
                <a:solidFill>
                  <a:schemeClr val="tx2"/>
                </a:solidFill>
              </a:rPr>
              <a:t>2</a:t>
            </a:r>
            <a:r>
              <a:rPr lang="pl-PL" sz="2400" b="1" dirty="0">
                <a:solidFill>
                  <a:schemeClr val="tx2"/>
                </a:solidFill>
              </a:rPr>
              <a:t> i NO</a:t>
            </a:r>
            <a:r>
              <a:rPr lang="pl-PL" sz="2400" b="1" baseline="-25000" dirty="0">
                <a:solidFill>
                  <a:schemeClr val="tx2"/>
                </a:solidFill>
              </a:rPr>
              <a:t>2</a:t>
            </a:r>
            <a:r>
              <a:rPr lang="pl-PL" sz="2400" b="1" dirty="0">
                <a:solidFill>
                  <a:schemeClr val="tx2"/>
                </a:solidFill>
              </a:rPr>
              <a:t> te praga obavješćivanja ili praga upozorenja za prizemni ozon u zraku </a:t>
            </a:r>
            <a:r>
              <a:rPr lang="pl-PL" sz="2000" dirty="0">
                <a:solidFill>
                  <a:srgbClr val="0070C0"/>
                </a:solidFill>
              </a:rPr>
              <a:t>izvršno tijelo jedinice lokalne samouprave na čijem je području došlo do prekoračenja dužno je javnosti pravovremeno priopćavati </a:t>
            </a:r>
            <a:r>
              <a:rPr lang="pl-PL" sz="2000" dirty="0" smtClean="0">
                <a:solidFill>
                  <a:srgbClr val="0070C0"/>
                </a:solidFill>
              </a:rPr>
              <a:t>detaljne podatke </a:t>
            </a:r>
            <a:r>
              <a:rPr lang="pl-PL" sz="2000" dirty="0">
                <a:solidFill>
                  <a:srgbClr val="0070C0"/>
                </a:solidFill>
              </a:rPr>
              <a:t>o svim trenutačnim ili predviđenim prekoračenjima pragova upozorenja i pragova obavješćivanja.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09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13.3 IZVJEŠTAVANJE NA OSNOVU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OBAVJEŠTAVAJUĆIH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 	UPOZORAVAJUĆIH RAZINA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619125" y="1519551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pl-PL" sz="2400" b="1" dirty="0">
                <a:solidFill>
                  <a:schemeClr val="tx2"/>
                </a:solidFill>
              </a:rPr>
              <a:t>Detaljni podaci obuhvaćaju sljedeće:</a:t>
            </a:r>
            <a:endParaRPr lang="pl-PL" sz="2400" b="1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 smtClean="0">
                <a:solidFill>
                  <a:schemeClr val="tx2"/>
                </a:solidFill>
              </a:rPr>
              <a:t>podatke o zabilježenom prekoračenju: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mjesto ili područje prekoračenja,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vrsta praga koji je prekoračen,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vrijeme </a:t>
            </a:r>
            <a:r>
              <a:rPr lang="hr-BA" sz="2000" dirty="0">
                <a:solidFill>
                  <a:srgbClr val="0070C0"/>
                </a:solidFill>
              </a:rPr>
              <a:t>početka</a:t>
            </a:r>
            <a:r>
              <a:rPr lang="hr-BA" sz="2000" dirty="0" smtClean="0">
                <a:solidFill>
                  <a:srgbClr val="0070C0"/>
                </a:solidFill>
              </a:rPr>
              <a:t> i trajanje prekoračenja,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najviša jednosatna koncentracija i, u slučaju prizemnog ozona, najviša osmosatna srednja vrijednost koncentracije;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 smtClean="0">
                <a:solidFill>
                  <a:schemeClr val="tx2"/>
                </a:solidFill>
              </a:rPr>
              <a:t>prognozu </a:t>
            </a:r>
            <a:r>
              <a:rPr lang="hr-BA" sz="2400" b="1" dirty="0">
                <a:solidFill>
                  <a:schemeClr val="tx2"/>
                </a:solidFill>
              </a:rPr>
              <a:t>za sljedeće poslijepodne/dan(dane</a:t>
            </a:r>
            <a:r>
              <a:rPr lang="hr-BA" sz="2400" b="1" dirty="0" smtClean="0">
                <a:solidFill>
                  <a:schemeClr val="tx2"/>
                </a:solidFill>
              </a:rPr>
              <a:t>):</a:t>
            </a:r>
            <a:endParaRPr lang="hr-BA" sz="24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geografsko </a:t>
            </a:r>
            <a:r>
              <a:rPr lang="hr-BA" sz="2000" dirty="0">
                <a:solidFill>
                  <a:srgbClr val="0070C0"/>
                </a:solidFill>
              </a:rPr>
              <a:t>područje na kojem se očekuje prekoračenje praga upozorenja ili praga obavješćivanja,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očekivane </a:t>
            </a:r>
            <a:r>
              <a:rPr lang="hr-BA" sz="2000" dirty="0">
                <a:solidFill>
                  <a:srgbClr val="0070C0"/>
                </a:solidFill>
              </a:rPr>
              <a:t>promjene u onečišćenju (poboljšanje, stabilizacija ili pogoršanje), zajedno s razlozima za takve promjene;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8049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13.3 IZVJEŠTAVANJE NA OSNOVU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OBAVJEŠTAVAJUĆIH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 	UPOZORAVAJUĆIH RAZINA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619125" y="1519551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pl-PL" sz="2400" b="1" dirty="0">
                <a:solidFill>
                  <a:schemeClr val="tx2"/>
                </a:solidFill>
              </a:rPr>
              <a:t>Detaljni podaci (</a:t>
            </a:r>
            <a:r>
              <a:rPr lang="pl-PL" sz="2400" b="1" dirty="0">
                <a:solidFill>
                  <a:srgbClr val="FF0000"/>
                </a:solidFill>
              </a:rPr>
              <a:t>nastavak</a:t>
            </a:r>
            <a:r>
              <a:rPr lang="pl-PL" sz="2400" b="1" dirty="0">
                <a:solidFill>
                  <a:schemeClr val="tx2"/>
                </a:solidFill>
              </a:rPr>
              <a:t>):</a:t>
            </a:r>
            <a:endParaRPr lang="pl-PL" sz="2400" b="1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 smtClean="0">
                <a:solidFill>
                  <a:schemeClr val="tx2"/>
                </a:solidFill>
              </a:rPr>
              <a:t>podatke </a:t>
            </a:r>
            <a:r>
              <a:rPr lang="hr-BA" sz="2400" b="1" dirty="0">
                <a:solidFill>
                  <a:schemeClr val="tx2"/>
                </a:solidFill>
              </a:rPr>
              <a:t>o stanovništvu koje je izloženo, mogućim učincima na zdravlje i preporučenom ponašanju: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podaci </a:t>
            </a:r>
            <a:r>
              <a:rPr lang="hr-BA" sz="2000" dirty="0">
                <a:solidFill>
                  <a:srgbClr val="0070C0"/>
                </a:solidFill>
              </a:rPr>
              <a:t>o grupama stanovništva koje su ugrožene,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opis </a:t>
            </a:r>
            <a:r>
              <a:rPr lang="hr-BA" sz="2000" dirty="0">
                <a:solidFill>
                  <a:srgbClr val="0070C0"/>
                </a:solidFill>
              </a:rPr>
              <a:t>mogućih simptoma,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preporučene </a:t>
            </a:r>
            <a:r>
              <a:rPr lang="hr-BA" sz="2000" dirty="0">
                <a:solidFill>
                  <a:srgbClr val="0070C0"/>
                </a:solidFill>
              </a:rPr>
              <a:t>mjere predostrožnosti koje izloženo stanovništvo treba poduzeti,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gdje </a:t>
            </a:r>
            <a:r>
              <a:rPr lang="hr-BA" sz="2000" dirty="0">
                <a:solidFill>
                  <a:srgbClr val="0070C0"/>
                </a:solidFill>
              </a:rPr>
              <a:t>pronaći daljnje podatke;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chemeClr val="tx2"/>
                </a:solidFill>
              </a:rPr>
              <a:t>podatke </a:t>
            </a:r>
            <a:r>
              <a:rPr lang="pl-PL" sz="2400" b="1" dirty="0">
                <a:solidFill>
                  <a:schemeClr val="tx2"/>
                </a:solidFill>
              </a:rPr>
              <a:t>o preventivnim postupcima za smanjenje onečišćenja i/ili izloženosti onečišćenju: navođenje sektora s glavnim izvorima onečišćenja; preporuke za postupke za smanjenje emisija.</a:t>
            </a:r>
            <a:endParaRPr lang="pl-PL" sz="2400" b="1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150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13.3 IZVJEŠTAVANJE NA OSNOVU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OBAVJEŠTAVAJUĆIH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 	UPOZORAVAJUĆIH RAZINA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619125" y="1519551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chemeClr val="tx2"/>
                </a:solidFill>
              </a:rPr>
              <a:t>Posebne mjere zaštite zdravlja ljudi i okoliša koje se poduzimaju prilikom pojave prekoračenja pragova upozorenja i praga </a:t>
            </a:r>
            <a:r>
              <a:rPr lang="pl-PL" sz="2400" b="1" dirty="0" smtClean="0">
                <a:solidFill>
                  <a:schemeClr val="tx2"/>
                </a:solidFill>
              </a:rPr>
              <a:t>obavješćivanja:</a:t>
            </a:r>
            <a:endParaRPr lang="pl-PL" sz="2400" b="1" dirty="0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</a:pPr>
            <a:r>
              <a:rPr lang="hr-BA" sz="2000" u="sng" dirty="0" smtClean="0">
                <a:solidFill>
                  <a:srgbClr val="0070C0"/>
                </a:solidFill>
              </a:rPr>
              <a:t>Upozorenja </a:t>
            </a:r>
            <a:r>
              <a:rPr lang="hr-BA" sz="2000" u="sng" dirty="0">
                <a:solidFill>
                  <a:srgbClr val="0070C0"/>
                </a:solidFill>
              </a:rPr>
              <a:t>i savjeti </a:t>
            </a:r>
            <a:r>
              <a:rPr lang="hr-BA" sz="2000" u="sng" dirty="0" smtClean="0">
                <a:solidFill>
                  <a:srgbClr val="0070C0"/>
                </a:solidFill>
              </a:rPr>
              <a:t>stanovništvu:</a:t>
            </a:r>
            <a:endParaRPr lang="hr-BA" sz="2000" u="sng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pozvati stanovništvo da pazi kako svojim ponašanjem i aktivnostima ne bi dodatno doprinijelo onečišćivanju zraka i tome dodatno ugrozili ugrožene skupine stanovništva,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preporučiti da se ne upotrebljavaju uređaji za zagrijavanje prostorija na fosilna goriva, pogotovo ne oni bez učinkovitog odvođenja dimnih plinova,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za kuhanje koristiti gdje god je to moguće električna kuhala i pećnice umjesto plinskih štednjaka i štednjaka na kruto gorivo,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ne pušiti u stambenim i radnim prostorijama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6612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13.3 IZVJEŠTAVANJE NA OSNOVU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OBAVJEŠTAVAJUĆIH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 	UPOZORAVAJUĆIH RAZINA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619125" y="1519551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hr-BA" sz="2000" u="sng" dirty="0" smtClean="0">
                <a:solidFill>
                  <a:srgbClr val="0070C0"/>
                </a:solidFill>
              </a:rPr>
              <a:t>Upozorenja </a:t>
            </a:r>
            <a:r>
              <a:rPr lang="hr-BA" sz="2000" u="sng" dirty="0">
                <a:solidFill>
                  <a:srgbClr val="0070C0"/>
                </a:solidFill>
              </a:rPr>
              <a:t>i savjeti </a:t>
            </a:r>
            <a:r>
              <a:rPr lang="hr-BA" sz="2000" u="sng" dirty="0" smtClean="0">
                <a:solidFill>
                  <a:srgbClr val="0070C0"/>
                </a:solidFill>
              </a:rPr>
              <a:t>stanovništvu (</a:t>
            </a:r>
            <a:r>
              <a:rPr lang="hr-BA" sz="2000" u="sng" dirty="0" smtClean="0">
                <a:solidFill>
                  <a:srgbClr val="FF0000"/>
                </a:solidFill>
              </a:rPr>
              <a:t>nastavak</a:t>
            </a:r>
            <a:r>
              <a:rPr lang="hr-BA" sz="2000" u="sng" dirty="0" smtClean="0">
                <a:solidFill>
                  <a:srgbClr val="0070C0"/>
                </a:solidFill>
              </a:rPr>
              <a:t>):</a:t>
            </a:r>
            <a:endParaRPr lang="hr-BA" sz="2000" u="sng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odgoditi čišćenje sredstvima koje sadrže korozivne kemikalije i otapala, popravke pri kojima se koriste ljepila, boje, lakovi, upotrebu insekticida i sve ostale radnje i aktivnosti koje nisu hitne i neophodne, a pri kojima se onečišćuje zrak u prostorijama s obzirom da se prostorije ne mogu provjetriti otvaranjem prozora,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preporučiti </a:t>
            </a:r>
            <a:r>
              <a:rPr lang="hr-BA" sz="2000" dirty="0">
                <a:solidFill>
                  <a:srgbClr val="0070C0"/>
                </a:solidFill>
              </a:rPr>
              <a:t>da se ne koristi mehanička ventilacija kojom se u prostorije ubacuje zrak i da se ne otvaraju prozori,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preporučiti </a:t>
            </a:r>
            <a:r>
              <a:rPr lang="hr-BA" sz="2000" dirty="0">
                <a:solidFill>
                  <a:srgbClr val="0070C0"/>
                </a:solidFill>
              </a:rPr>
              <a:t>da mala djeca, trudnice, stariji ljudi, kronični bolesnici, osobe slabog zdravlja i osjetljive osobe u vrijeme kritične situacije ne izlaze na ulicu.</a:t>
            </a:r>
          </a:p>
          <a:p>
            <a:pPr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463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u="sng" dirty="0" smtClean="0">
                <a:solidFill>
                  <a:schemeClr val="tx2"/>
                </a:solidFill>
              </a:rPr>
              <a:t>Za </a:t>
            </a:r>
            <a:r>
              <a:rPr lang="hr-BA" sz="2400" b="1" u="sng" dirty="0">
                <a:solidFill>
                  <a:schemeClr val="tx2"/>
                </a:solidFill>
              </a:rPr>
              <a:t>svako stalno mjerno mjesto </a:t>
            </a:r>
            <a:r>
              <a:rPr lang="hr-BA" sz="2000" dirty="0" smtClean="0">
                <a:solidFill>
                  <a:srgbClr val="0070C0"/>
                </a:solidFill>
              </a:rPr>
              <a:t>uspostavljeno </a:t>
            </a:r>
            <a:r>
              <a:rPr lang="hr-BA" sz="2000" dirty="0">
                <a:solidFill>
                  <a:srgbClr val="0070C0"/>
                </a:solidFill>
              </a:rPr>
              <a:t>na području županija, Grada Zagreba i gradova i prema rješenju o prihvatljivosti zahvata za okoliš ili rješenju o objedinjenim uvjetima zaštite okoliša</a:t>
            </a:r>
            <a:r>
              <a:rPr lang="hr-BA" sz="2400" b="1" dirty="0">
                <a:solidFill>
                  <a:schemeClr val="tx2"/>
                </a:solidFill>
              </a:rPr>
              <a:t>, pravna osoba – ispitni laboratorij, </a:t>
            </a:r>
            <a:endParaRPr lang="hr-BA" sz="2400" b="1" dirty="0" smtClean="0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	– </a:t>
            </a:r>
            <a:r>
              <a:rPr lang="hr-BA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iszz.azo.hr/iskzl/godizvrpt.htm?pid=0&amp;t=2</a:t>
            </a:r>
            <a:endParaRPr lang="hr-BA" sz="2000" dirty="0" smtClean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000" dirty="0" smtClean="0">
                <a:solidFill>
                  <a:srgbClr val="0070C0"/>
                </a:solidFill>
              </a:rPr>
              <a:t>za sva </a:t>
            </a:r>
            <a:r>
              <a:rPr lang="hr-BA" sz="2400" b="1" dirty="0" smtClean="0">
                <a:solidFill>
                  <a:schemeClr val="tx2"/>
                </a:solidFill>
              </a:rPr>
              <a:t>mjerna mjesta iz državne mreže </a:t>
            </a:r>
            <a:r>
              <a:rPr lang="hr-BA" sz="2000" dirty="0" smtClean="0">
                <a:solidFill>
                  <a:srgbClr val="0070C0"/>
                </a:solidFill>
              </a:rPr>
              <a:t>za praćenje kvalitete zraka </a:t>
            </a:r>
            <a:r>
              <a:rPr lang="hr-BA" sz="2400" b="1" dirty="0" smtClean="0">
                <a:solidFill>
                  <a:schemeClr val="tx2"/>
                </a:solidFill>
              </a:rPr>
              <a:t>referentni laboratoriji </a:t>
            </a:r>
            <a:r>
              <a:rPr lang="hr-BA" sz="2000" dirty="0" smtClean="0">
                <a:solidFill>
                  <a:srgbClr val="0070C0"/>
                </a:solidFill>
              </a:rPr>
              <a:t>moraju </a:t>
            </a:r>
            <a:r>
              <a:rPr lang="hr-BA" sz="2400" b="1" u="sng" dirty="0" smtClean="0">
                <a:solidFill>
                  <a:schemeClr val="tx2"/>
                </a:solidFill>
              </a:rPr>
              <a:t>za svaku kalendarsku godinu izraditi izvješće o praćenju kvalitete zraka</a:t>
            </a:r>
            <a:r>
              <a:rPr lang="hr-BA" sz="2400" b="1" dirty="0" smtClean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	– </a:t>
            </a:r>
            <a:r>
              <a:rPr lang="hr-BA" sz="2000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hr-BA" sz="2000" dirty="0" smtClean="0">
                <a:solidFill>
                  <a:srgbClr val="0070C0"/>
                </a:solidFill>
                <a:hlinkClick r:id="rId3"/>
              </a:rPr>
              <a:t>iszz.azo.hr/iskzl/godizvrpt.htm?pid=0&amp;t=1</a:t>
            </a:r>
            <a:endParaRPr lang="hr-BA" sz="2000" dirty="0" smtClean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hr-BA" sz="2400" b="1" dirty="0">
              <a:solidFill>
                <a:schemeClr val="tx2"/>
              </a:solidFill>
            </a:endParaRPr>
          </a:p>
          <a:p>
            <a:pPr>
              <a:spcBef>
                <a:spcPct val="20000"/>
              </a:spcBef>
            </a:pPr>
            <a:endParaRPr lang="pl-PL" sz="2400" b="1" dirty="0" smtClean="0">
              <a:solidFill>
                <a:schemeClr val="tx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421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>
                <a:solidFill>
                  <a:schemeClr val="tx2"/>
                </a:solidFill>
              </a:rPr>
              <a:t>Godišnja </a:t>
            </a:r>
            <a:r>
              <a:rPr lang="hr-BA" sz="2400" b="1" dirty="0" smtClean="0">
                <a:solidFill>
                  <a:schemeClr val="tx2"/>
                </a:solidFill>
              </a:rPr>
              <a:t>izvješća o </a:t>
            </a:r>
            <a:r>
              <a:rPr lang="hr-BA" sz="2400" b="1" dirty="0">
                <a:solidFill>
                  <a:schemeClr val="tx2"/>
                </a:solidFill>
              </a:rPr>
              <a:t>praćenju kvalitete </a:t>
            </a:r>
            <a:r>
              <a:rPr lang="hr-BA" sz="2400" b="1" dirty="0" smtClean="0">
                <a:solidFill>
                  <a:schemeClr val="tx2"/>
                </a:solidFill>
              </a:rPr>
              <a:t>zraka moraju sadržavati podatke o:</a:t>
            </a:r>
            <a:r>
              <a:rPr lang="hr-BA" sz="2400" b="1" dirty="0">
                <a:solidFill>
                  <a:srgbClr val="FF0000"/>
                </a:solidFill>
              </a:rPr>
              <a:t> (Pravilnik)</a:t>
            </a:r>
            <a:endParaRPr lang="hr-BA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– </a:t>
            </a:r>
            <a:r>
              <a:rPr lang="hr-BA" sz="2000" dirty="0">
                <a:solidFill>
                  <a:srgbClr val="0070C0"/>
                </a:solidFill>
              </a:rPr>
              <a:t>pravnoj osobi – ispitnom laboratoriju ili referentnom laboratoriju koji obavlja praćenje kvalitete zraka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mjernim mjestima uzimanja uzoraka i opsegu mjerenja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vremenu i načinu uzimanja uzoraka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korištenim metodama mjerenja i mjernoj opremi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osiguravanju kvalitete podataka prema zahtjevu usklađene norme za ispitne i umjerne </a:t>
            </a:r>
            <a:r>
              <a:rPr lang="hr-BA" sz="2000" dirty="0" smtClean="0">
                <a:solidFill>
                  <a:srgbClr val="0070C0"/>
                </a:solidFill>
              </a:rPr>
              <a:t>laboratorije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ostalim podacima iz područja osiguravanja kvalitete, kao što su osiguravanje kontinuiteta, sudjelovanje u usporednim mjerenjima, odstupanja od propisane metodologije i razlozi za to.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8863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>
                <a:solidFill>
                  <a:schemeClr val="tx2"/>
                </a:solidFill>
              </a:rPr>
              <a:t>Godišnja </a:t>
            </a:r>
            <a:r>
              <a:rPr lang="hr-BA" sz="2400" b="1" dirty="0" smtClean="0">
                <a:solidFill>
                  <a:schemeClr val="tx2"/>
                </a:solidFill>
              </a:rPr>
              <a:t>izvješća </a:t>
            </a:r>
            <a:r>
              <a:rPr lang="hr-BA" sz="2400" b="1" u="sng" dirty="0" smtClean="0">
                <a:solidFill>
                  <a:schemeClr val="tx2"/>
                </a:solidFill>
              </a:rPr>
              <a:t>po </a:t>
            </a:r>
            <a:r>
              <a:rPr lang="hr-BA" sz="2400" b="1" u="sng" dirty="0">
                <a:solidFill>
                  <a:schemeClr val="tx2"/>
                </a:solidFill>
              </a:rPr>
              <a:t>pojedinim onečišćujućim tvarima </a:t>
            </a:r>
            <a:r>
              <a:rPr lang="hr-BA" sz="2400" b="1" dirty="0" smtClean="0">
                <a:solidFill>
                  <a:schemeClr val="tx2"/>
                </a:solidFill>
              </a:rPr>
              <a:t>sadrže sljedeće podatke:</a:t>
            </a:r>
            <a:endParaRPr lang="hr-BA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– </a:t>
            </a:r>
            <a:r>
              <a:rPr lang="hr-BA" sz="2000" b="1" dirty="0">
                <a:solidFill>
                  <a:srgbClr val="0070C0"/>
                </a:solidFill>
              </a:rPr>
              <a:t>o razini onečišćenosti zraka </a:t>
            </a:r>
            <a:r>
              <a:rPr lang="hr-BA" sz="2000" dirty="0">
                <a:solidFill>
                  <a:srgbClr val="0070C0"/>
                </a:solidFill>
              </a:rPr>
              <a:t>te o datumima i razdobljima onečišćenosti zraka koje prekoračuju granične vrijednosti, ciljne vrijednosti i dugoročne ciljeve za prizemni ozon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o prekoračenju </a:t>
            </a:r>
            <a:r>
              <a:rPr lang="hr-BA" sz="2000" b="1" dirty="0">
                <a:solidFill>
                  <a:srgbClr val="0070C0"/>
                </a:solidFill>
              </a:rPr>
              <a:t>praga obavješćivanja i pragova upozorenja</a:t>
            </a:r>
            <a:r>
              <a:rPr lang="hr-BA" sz="2000" dirty="0">
                <a:solidFill>
                  <a:srgbClr val="0070C0"/>
                </a:solidFill>
              </a:rPr>
              <a:t> te o datumima i razdobljima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o izračunatim </a:t>
            </a:r>
            <a:r>
              <a:rPr lang="hr-BA" sz="2000" b="1" dirty="0">
                <a:solidFill>
                  <a:srgbClr val="0070C0"/>
                </a:solidFill>
              </a:rPr>
              <a:t>statističkim parametrima </a:t>
            </a:r>
            <a:r>
              <a:rPr lang="hr-BA" sz="2000" dirty="0">
                <a:solidFill>
                  <a:srgbClr val="0070C0"/>
                </a:solidFill>
              </a:rPr>
              <a:t>onečišćenosti zraka za onečišćujuće tvari prema mjerilima određenim u prilogu 8. </a:t>
            </a:r>
            <a:r>
              <a:rPr lang="hr-BA" sz="2000" dirty="0" smtClean="0">
                <a:solidFill>
                  <a:srgbClr val="0070C0"/>
                </a:solidFill>
              </a:rPr>
              <a:t>Pravilnika o praćenju kvalitete zraka – </a:t>
            </a:r>
            <a:r>
              <a:rPr lang="hr-BA" sz="2000" dirty="0">
                <a:solidFill>
                  <a:srgbClr val="0070C0"/>
                </a:solidFill>
              </a:rPr>
              <a:t>aritmetičkoj sredini, medijanu, relevantnom percentilu i maksimalnoj vrijednosti, obuhvatu podataka – postotak od ukupno mogućeg broja podataka te broju podataka, za relevantna vremena </a:t>
            </a:r>
            <a:r>
              <a:rPr lang="hr-BA" sz="2000" dirty="0" smtClean="0">
                <a:solidFill>
                  <a:srgbClr val="0070C0"/>
                </a:solidFill>
              </a:rPr>
              <a:t>usrednjavanja</a:t>
            </a: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975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13.1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PODACI KOJI SE OBAVEZNO DOSTAVLJAJU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rgbClr val="1F497D"/>
                </a:solidFill>
              </a:rPr>
              <a:t>Informacijski sustav zaštite </a:t>
            </a:r>
            <a:r>
              <a:rPr lang="pl-PL" sz="2400" b="1" dirty="0" smtClean="0">
                <a:solidFill>
                  <a:srgbClr val="1F497D"/>
                </a:solidFill>
              </a:rPr>
              <a:t>zraka</a:t>
            </a:r>
            <a:endParaRPr lang="pl-PL" sz="2400" b="1" dirty="0" smtClean="0">
              <a:solidFill>
                <a:srgbClr val="FF000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sastavni </a:t>
            </a:r>
            <a:r>
              <a:rPr lang="pl-PL" sz="2000" dirty="0">
                <a:solidFill>
                  <a:srgbClr val="0070C0"/>
                </a:solidFill>
              </a:rPr>
              <a:t>je dio </a:t>
            </a:r>
            <a:r>
              <a:rPr lang="pl-PL" sz="2000" b="1" dirty="0">
                <a:solidFill>
                  <a:srgbClr val="0070C0"/>
                </a:solidFill>
              </a:rPr>
              <a:t>informacijskog sustava zaštite okoliša</a:t>
            </a:r>
            <a:r>
              <a:rPr lang="pl-PL" sz="2000" dirty="0">
                <a:solidFill>
                  <a:srgbClr val="0070C0"/>
                </a:solidFill>
              </a:rPr>
              <a:t> koji se vodi prema Zakonu o zaštiti okoliša koji čini dio </a:t>
            </a:r>
            <a:r>
              <a:rPr lang="pl-PL" sz="2000" b="1" dirty="0">
                <a:solidFill>
                  <a:srgbClr val="0070C0"/>
                </a:solidFill>
              </a:rPr>
              <a:t>Europskog informacijskog sustava zaštite okoliša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iszo.azo.hr/Pretraga_TS.aspx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Informacijski </a:t>
            </a:r>
            <a:r>
              <a:rPr lang="pl-PL" sz="2400" b="1" dirty="0">
                <a:solidFill>
                  <a:srgbClr val="1F497D"/>
                </a:solidFill>
              </a:rPr>
              <a:t>sustav zaštite </a:t>
            </a:r>
            <a:r>
              <a:rPr lang="pl-PL" sz="2400" b="1" dirty="0" smtClean="0">
                <a:solidFill>
                  <a:srgbClr val="1F497D"/>
                </a:solidFill>
              </a:rPr>
              <a:t>zraka </a:t>
            </a:r>
            <a:r>
              <a:rPr lang="pl-PL" sz="2400" dirty="0" smtClean="0">
                <a:solidFill>
                  <a:srgbClr val="1F497D"/>
                </a:solidFill>
              </a:rPr>
              <a:t>vodi</a:t>
            </a:r>
            <a:r>
              <a:rPr lang="pl-PL" sz="2400" b="1" dirty="0" smtClean="0">
                <a:solidFill>
                  <a:srgbClr val="1F497D"/>
                </a:solidFill>
              </a:rPr>
              <a:t> </a:t>
            </a:r>
            <a:r>
              <a:rPr lang="pl-PL" sz="2400" b="1" dirty="0">
                <a:solidFill>
                  <a:srgbClr val="1F497D"/>
                </a:solidFill>
              </a:rPr>
              <a:t>Hrvatska agencija za okoliš i prirodu, </a:t>
            </a:r>
            <a:r>
              <a:rPr lang="pl-PL" sz="2400" dirty="0">
                <a:solidFill>
                  <a:srgbClr val="1F497D"/>
                </a:solidFill>
              </a:rPr>
              <a:t>a nadzire ga </a:t>
            </a:r>
            <a:r>
              <a:rPr lang="pl-PL" sz="2400" b="1" dirty="0" smtClean="0">
                <a:solidFill>
                  <a:srgbClr val="1F497D"/>
                </a:solidFill>
              </a:rPr>
              <a:t>Ministarstvo i </a:t>
            </a:r>
            <a:r>
              <a:rPr lang="pl-PL" sz="2400" b="1" dirty="0">
                <a:solidFill>
                  <a:srgbClr val="1F497D"/>
                </a:solidFill>
              </a:rPr>
              <a:t>sadrži</a:t>
            </a:r>
            <a:r>
              <a:rPr lang="pl-PL" sz="2400" b="1" dirty="0" smtClean="0">
                <a:solidFill>
                  <a:srgbClr val="1F497D"/>
                </a:solidFill>
              </a:rPr>
              <a:t>: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  <a:hlinkClick r:id="rId3"/>
              </a:rPr>
              <a:t>http://www.azo.hr/BazePodataka03</a:t>
            </a: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podatke </a:t>
            </a:r>
            <a:r>
              <a:rPr lang="hr-BA" sz="2000" dirty="0">
                <a:solidFill>
                  <a:srgbClr val="0070C0"/>
                </a:solidFill>
              </a:rPr>
              <a:t>o kvaliteti zraka iz državne mreže,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podatke </a:t>
            </a:r>
            <a:r>
              <a:rPr lang="hr-BA" sz="2000" dirty="0">
                <a:solidFill>
                  <a:srgbClr val="0070C0"/>
                </a:solidFill>
              </a:rPr>
              <a:t>o kvaliteti zraka iz mjernih postaja jedinica lokalne i područne (regionalne) samouprave i mjerenja posebne namjene koje osigurava onečišćivač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>
                <a:solidFill>
                  <a:srgbClr val="0070C0"/>
                </a:solidFill>
              </a:rPr>
              <a:t>planove i programe za zaštitu i poboljšanje kvalitete zraka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39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>
                <a:solidFill>
                  <a:schemeClr val="tx2"/>
                </a:solidFill>
              </a:rPr>
              <a:t>Godišnja </a:t>
            </a:r>
            <a:r>
              <a:rPr lang="hr-BA" sz="2400" b="1" dirty="0" smtClean="0">
                <a:solidFill>
                  <a:schemeClr val="tx2"/>
                </a:solidFill>
              </a:rPr>
              <a:t>izvješća </a:t>
            </a:r>
            <a:r>
              <a:rPr lang="hr-BA" sz="2400" b="1" u="sng" dirty="0" smtClean="0">
                <a:solidFill>
                  <a:schemeClr val="tx2"/>
                </a:solidFill>
              </a:rPr>
              <a:t>po </a:t>
            </a:r>
            <a:r>
              <a:rPr lang="hr-BA" sz="2400" b="1" u="sng" dirty="0">
                <a:solidFill>
                  <a:schemeClr val="tx2"/>
                </a:solidFill>
              </a:rPr>
              <a:t>pojedinim onečišćujućim tvarima </a:t>
            </a:r>
            <a:r>
              <a:rPr lang="hr-BA" sz="2400" b="1" dirty="0" smtClean="0">
                <a:solidFill>
                  <a:schemeClr val="tx2"/>
                </a:solidFill>
              </a:rPr>
              <a:t>sadrže sljedeće podatke (</a:t>
            </a:r>
            <a:r>
              <a:rPr lang="hr-BA" sz="2400" b="1" dirty="0" smtClean="0">
                <a:solidFill>
                  <a:srgbClr val="FF0000"/>
                </a:solidFill>
              </a:rPr>
              <a:t>nastavak</a:t>
            </a:r>
            <a:r>
              <a:rPr lang="hr-BA" sz="2400" b="1" dirty="0" smtClean="0">
                <a:solidFill>
                  <a:schemeClr val="tx2"/>
                </a:solidFill>
              </a:rPr>
              <a:t>):</a:t>
            </a:r>
            <a:endParaRPr lang="hr-BA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– </a:t>
            </a:r>
            <a:r>
              <a:rPr lang="hr-BA" sz="2000" dirty="0">
                <a:solidFill>
                  <a:srgbClr val="0070C0"/>
                </a:solidFill>
              </a:rPr>
              <a:t>o prosječnoj godišnjoj vrijednosti prekursora ozona, policikličkih aromatskih ugljikovodika i kemijskog sastava u lebdećim česticama PM2,5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o razini onečišćenosti zraka u odnosu na </a:t>
            </a:r>
            <a:r>
              <a:rPr lang="hr-BA" sz="2000" b="1" dirty="0">
                <a:solidFill>
                  <a:srgbClr val="0070C0"/>
                </a:solidFill>
              </a:rPr>
              <a:t>gornji i donji prag procjene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o kriterijima primijenjenim prilikom ocjenjivanja onečišćenosti </a:t>
            </a:r>
            <a:r>
              <a:rPr lang="hr-BA" sz="2000" dirty="0" smtClean="0">
                <a:solidFill>
                  <a:srgbClr val="0070C0"/>
                </a:solidFill>
              </a:rPr>
              <a:t>zraka (GV, CV, DC, DPP, GPP, PU, PO….)</a:t>
            </a:r>
            <a:endParaRPr lang="hr-BA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o uzrocima prekoračenja granične vrijednosti, ciljne vrijednosti i dugoročnog cilja za prizemni ozon.</a:t>
            </a: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8269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>
                <a:solidFill>
                  <a:schemeClr val="tx2"/>
                </a:solidFill>
              </a:rPr>
              <a:t>Prema razinama onečišćenosti, </a:t>
            </a:r>
            <a:r>
              <a:rPr lang="hr-BA" sz="2000" dirty="0">
                <a:solidFill>
                  <a:srgbClr val="0070C0"/>
                </a:solidFill>
              </a:rPr>
              <a:t>s obzirom na propisane granične vrijednosti (GV), ciljne vrijednosti i ciljne vrijednosti za prizemni ozon</a:t>
            </a:r>
            <a:r>
              <a:rPr lang="hr-BA" sz="2400" dirty="0">
                <a:solidFill>
                  <a:schemeClr val="tx2"/>
                </a:solidFill>
              </a:rPr>
              <a:t> </a:t>
            </a:r>
            <a:r>
              <a:rPr lang="hr-BA" sz="2400" b="1" dirty="0">
                <a:solidFill>
                  <a:schemeClr val="tx2"/>
                </a:solidFill>
              </a:rPr>
              <a:t>utvrđuju se sljedeće kategorije kvalitete zraka</a:t>
            </a:r>
            <a:r>
              <a:rPr lang="hr-BA" sz="2400" b="1" dirty="0" smtClean="0">
                <a:solidFill>
                  <a:schemeClr val="tx2"/>
                </a:solidFill>
              </a:rPr>
              <a:t>:</a:t>
            </a:r>
            <a:endParaRPr lang="hr-BA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</a:t>
            </a:r>
            <a:r>
              <a:rPr lang="hr-BA" sz="2000" b="1" dirty="0">
                <a:solidFill>
                  <a:srgbClr val="00B050"/>
                </a:solidFill>
              </a:rPr>
              <a:t>prva kategorija kvalitete zraka</a:t>
            </a:r>
            <a:r>
              <a:rPr lang="hr-BA" sz="2000" dirty="0">
                <a:solidFill>
                  <a:srgbClr val="00B05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– čist ili neznatno onečišćen zrak: nisu prekoračene granične vrijednosti (GV), ciljne vrijednosti i ciljne vrijednosti za prizemni ozon,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</a:t>
            </a:r>
            <a:r>
              <a:rPr lang="hr-BA" sz="2000" b="1" dirty="0">
                <a:solidFill>
                  <a:srgbClr val="FF0000"/>
                </a:solidFill>
              </a:rPr>
              <a:t>druga kategorija kvalitete zraka</a:t>
            </a:r>
            <a:r>
              <a:rPr lang="hr-BA" sz="2000" b="1" dirty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– onečišćen zrak: prekoračene su granične vrijednosti (GV), ciljne vrijednosti i ciljne vrijednosti za prizemni ozon.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618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Kategorije </a:t>
            </a:r>
            <a:r>
              <a:rPr lang="hr-BA" sz="2000" b="1" dirty="0">
                <a:solidFill>
                  <a:srgbClr val="0070C0"/>
                </a:solidFill>
              </a:rPr>
              <a:t>kvalitete zraka</a:t>
            </a:r>
            <a:r>
              <a:rPr lang="hr-BA" sz="2000" dirty="0">
                <a:solidFill>
                  <a:srgbClr val="0070C0"/>
                </a:solidFill>
              </a:rPr>
              <a:t> iz stavka </a:t>
            </a:r>
            <a:r>
              <a:rPr lang="hr-BA" sz="2000" dirty="0" smtClean="0">
                <a:solidFill>
                  <a:srgbClr val="0070C0"/>
                </a:solidFill>
              </a:rPr>
              <a:t>utvrđuje </a:t>
            </a:r>
            <a:r>
              <a:rPr lang="hr-BA" sz="2000" dirty="0">
                <a:solidFill>
                  <a:srgbClr val="0070C0"/>
                </a:solidFill>
              </a:rPr>
              <a:t>se </a:t>
            </a:r>
            <a:r>
              <a:rPr lang="hr-BA" sz="2000" u="sng" dirty="0">
                <a:solidFill>
                  <a:srgbClr val="0070C0"/>
                </a:solidFill>
              </a:rPr>
              <a:t>za svaku onečišćujuću tvar posebno</a:t>
            </a:r>
            <a:r>
              <a:rPr lang="hr-BA" sz="2000" dirty="0">
                <a:solidFill>
                  <a:srgbClr val="0070C0"/>
                </a:solidFill>
              </a:rPr>
              <a:t> i odnosi se na </a:t>
            </a:r>
            <a:r>
              <a:rPr lang="hr-BA" sz="2000" b="1" dirty="0">
                <a:solidFill>
                  <a:srgbClr val="0070C0"/>
                </a:solidFill>
              </a:rPr>
              <a:t>zaštitu zdravlja ljudi</a:t>
            </a:r>
            <a:r>
              <a:rPr lang="hr-BA" sz="2000" dirty="0">
                <a:solidFill>
                  <a:srgbClr val="0070C0"/>
                </a:solidFill>
              </a:rPr>
              <a:t>, </a:t>
            </a:r>
            <a:r>
              <a:rPr lang="hr-BA" sz="2000" b="1" dirty="0">
                <a:solidFill>
                  <a:srgbClr val="0070C0"/>
                </a:solidFill>
              </a:rPr>
              <a:t>kvalitetu življenja</a:t>
            </a:r>
            <a:r>
              <a:rPr lang="hr-BA" sz="2000" dirty="0">
                <a:solidFill>
                  <a:srgbClr val="0070C0"/>
                </a:solidFill>
              </a:rPr>
              <a:t>, </a:t>
            </a:r>
            <a:r>
              <a:rPr lang="hr-BA" sz="2000" b="1" dirty="0">
                <a:solidFill>
                  <a:srgbClr val="0070C0"/>
                </a:solidFill>
              </a:rPr>
              <a:t>zaštitu vegetacije i ekosustava.</a:t>
            </a: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Kategorije </a:t>
            </a:r>
            <a:r>
              <a:rPr lang="hr-BA" sz="2000" dirty="0">
                <a:solidFill>
                  <a:srgbClr val="0070C0"/>
                </a:solidFill>
              </a:rPr>
              <a:t>kvalitete zraka </a:t>
            </a:r>
            <a:r>
              <a:rPr lang="hr-BA" sz="2000" dirty="0" smtClean="0">
                <a:solidFill>
                  <a:srgbClr val="0070C0"/>
                </a:solidFill>
              </a:rPr>
              <a:t>utvrđuju </a:t>
            </a:r>
            <a:r>
              <a:rPr lang="hr-BA" sz="2000" dirty="0">
                <a:solidFill>
                  <a:srgbClr val="0070C0"/>
                </a:solidFill>
              </a:rPr>
              <a:t>se </a:t>
            </a:r>
            <a:r>
              <a:rPr lang="hr-BA" sz="2000" u="sng" dirty="0">
                <a:solidFill>
                  <a:srgbClr val="0070C0"/>
                </a:solidFill>
              </a:rPr>
              <a:t>jedanput godišnje </a:t>
            </a:r>
            <a:r>
              <a:rPr lang="hr-BA" sz="2000" dirty="0">
                <a:solidFill>
                  <a:srgbClr val="0070C0"/>
                </a:solidFill>
              </a:rPr>
              <a:t>za </a:t>
            </a:r>
            <a:r>
              <a:rPr lang="hr-BA" sz="2000" b="1" dirty="0">
                <a:solidFill>
                  <a:srgbClr val="0070C0"/>
                </a:solidFill>
              </a:rPr>
              <a:t>proteklu kalendarsku godinu.</a:t>
            </a: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Godišnje </a:t>
            </a:r>
            <a:r>
              <a:rPr lang="hr-BA" sz="2000" b="1" dirty="0">
                <a:solidFill>
                  <a:srgbClr val="0070C0"/>
                </a:solidFill>
              </a:rPr>
              <a:t>izvješće o praćenju kvalitete zraka na teritoriju Republike Hrvatske</a:t>
            </a:r>
            <a:r>
              <a:rPr lang="hr-BA" sz="2000" dirty="0">
                <a:solidFill>
                  <a:srgbClr val="0070C0"/>
                </a:solidFill>
              </a:rPr>
              <a:t> </a:t>
            </a:r>
            <a:r>
              <a:rPr lang="hr-BA" sz="2000" u="sng" dirty="0" smtClean="0">
                <a:solidFill>
                  <a:srgbClr val="0070C0"/>
                </a:solidFill>
              </a:rPr>
              <a:t>s popisom kategorija kvalitete zraka </a:t>
            </a:r>
            <a:r>
              <a:rPr lang="hr-BA" sz="2000" b="1" dirty="0" smtClean="0">
                <a:solidFill>
                  <a:srgbClr val="0070C0"/>
                </a:solidFill>
              </a:rPr>
              <a:t>izrađuje Agencija </a:t>
            </a:r>
            <a:r>
              <a:rPr lang="hr-BA" sz="2000" u="sng" dirty="0" smtClean="0">
                <a:solidFill>
                  <a:srgbClr val="0070C0"/>
                </a:solidFill>
              </a:rPr>
              <a:t>i </a:t>
            </a:r>
            <a:r>
              <a:rPr lang="hr-BA" sz="2000" u="sng" dirty="0">
                <a:solidFill>
                  <a:srgbClr val="0070C0"/>
                </a:solidFill>
              </a:rPr>
              <a:t>objavljuje na internetskim stranicama</a:t>
            </a:r>
            <a:r>
              <a:rPr lang="hr-BA" sz="2000" u="sng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r>
              <a:rPr lang="hr-BA" sz="2000" u="sng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hr-BA" sz="2000" u="sng" dirty="0" smtClean="0">
                <a:solidFill>
                  <a:srgbClr val="0070C0"/>
                </a:solidFill>
                <a:hlinkClick r:id="rId2"/>
              </a:rPr>
              <a:t>iszz.azo.hr/iskzl/godizvrpt.htm?pid=0&amp;t=0</a:t>
            </a:r>
            <a:endParaRPr lang="hr-BA" sz="2000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278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Kategorije </a:t>
            </a:r>
            <a:r>
              <a:rPr lang="hr-BA" sz="2000" b="1" dirty="0">
                <a:solidFill>
                  <a:srgbClr val="0070C0"/>
                </a:solidFill>
              </a:rPr>
              <a:t>kvalitete </a:t>
            </a:r>
            <a:r>
              <a:rPr lang="hr-BA" sz="2000" b="1" dirty="0" smtClean="0">
                <a:solidFill>
                  <a:srgbClr val="0070C0"/>
                </a:solidFill>
              </a:rPr>
              <a:t>zraka </a:t>
            </a:r>
            <a:r>
              <a:rPr lang="hr-BA" sz="2000" dirty="0" smtClean="0">
                <a:solidFill>
                  <a:srgbClr val="0070C0"/>
                </a:solidFill>
              </a:rPr>
              <a:t>– primjeri iz izvješća Agencije </a:t>
            </a:r>
            <a:endParaRPr lang="hr-BA" sz="2000" dirty="0"/>
          </a:p>
          <a:p>
            <a:pPr lvl="1">
              <a:spcBef>
                <a:spcPct val="20000"/>
              </a:spcBef>
            </a:pPr>
            <a:endParaRPr lang="hr-BA" sz="2000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399" y="2050233"/>
            <a:ext cx="3294318" cy="4284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47" y="2052604"/>
            <a:ext cx="3343505" cy="42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99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572610" y="1552968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Kategorije </a:t>
            </a:r>
            <a:r>
              <a:rPr lang="hr-BA" sz="2000" b="1" dirty="0">
                <a:solidFill>
                  <a:srgbClr val="0070C0"/>
                </a:solidFill>
              </a:rPr>
              <a:t>kvalitete </a:t>
            </a:r>
            <a:r>
              <a:rPr lang="hr-BA" sz="2000" b="1" dirty="0" smtClean="0">
                <a:solidFill>
                  <a:srgbClr val="0070C0"/>
                </a:solidFill>
              </a:rPr>
              <a:t>zraka </a:t>
            </a:r>
            <a:r>
              <a:rPr lang="hr-BA" sz="2000" dirty="0" smtClean="0">
                <a:solidFill>
                  <a:srgbClr val="0070C0"/>
                </a:solidFill>
              </a:rPr>
              <a:t>– primjeri iz izvješća Agencije </a:t>
            </a:r>
            <a:endParaRPr lang="hr-BA" sz="2000" dirty="0"/>
          </a:p>
          <a:p>
            <a:pPr lvl="1">
              <a:spcBef>
                <a:spcPct val="20000"/>
              </a:spcBef>
            </a:pPr>
            <a:endParaRPr lang="hr-BA" sz="2000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54" y="2027342"/>
            <a:ext cx="3263169" cy="4179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462" y="2293988"/>
            <a:ext cx="4562059" cy="271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9985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20" y="1552968"/>
            <a:ext cx="87846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Ukupan </a:t>
            </a:r>
            <a:r>
              <a:rPr lang="hr-BA" sz="2000" b="1" dirty="0">
                <a:solidFill>
                  <a:srgbClr val="0070C0"/>
                </a:solidFill>
              </a:rPr>
              <a:t>broj kategoriziranih </a:t>
            </a:r>
            <a:r>
              <a:rPr lang="hr-BA" sz="2000" b="1" dirty="0" smtClean="0">
                <a:solidFill>
                  <a:srgbClr val="0070C0"/>
                </a:solidFill>
              </a:rPr>
              <a:t>mjernih mjesta </a:t>
            </a:r>
            <a:r>
              <a:rPr lang="hr-BA" sz="2000" dirty="0">
                <a:solidFill>
                  <a:srgbClr val="0070C0"/>
                </a:solidFill>
              </a:rPr>
              <a:t>u 2014. i 2015. godini s brojem </a:t>
            </a:r>
            <a:r>
              <a:rPr lang="hr-BA" sz="2000" b="1" dirty="0">
                <a:solidFill>
                  <a:srgbClr val="0070C0"/>
                </a:solidFill>
              </a:rPr>
              <a:t>I </a:t>
            </a:r>
            <a:r>
              <a:rPr lang="hr-BA" sz="2000" b="1" dirty="0" err="1">
                <a:solidFill>
                  <a:srgbClr val="0070C0"/>
                </a:solidFill>
              </a:rPr>
              <a:t>i</a:t>
            </a:r>
            <a:r>
              <a:rPr lang="hr-BA" sz="2000" b="1" dirty="0">
                <a:solidFill>
                  <a:srgbClr val="0070C0"/>
                </a:solidFill>
              </a:rPr>
              <a:t> II kategorije</a:t>
            </a:r>
            <a:r>
              <a:rPr lang="hr-BA" sz="2000" dirty="0">
                <a:solidFill>
                  <a:srgbClr val="0070C0"/>
                </a:solidFill>
              </a:rPr>
              <a:t> po pojedinoj onečišćujućoj tvari </a:t>
            </a:r>
            <a:r>
              <a:rPr lang="hr-BA" sz="2000" dirty="0" smtClean="0">
                <a:solidFill>
                  <a:srgbClr val="0070C0"/>
                </a:solidFill>
              </a:rPr>
              <a:t>- </a:t>
            </a:r>
            <a:r>
              <a:rPr lang="hr-BA" sz="2000" b="1" dirty="0" smtClean="0">
                <a:solidFill>
                  <a:srgbClr val="0070C0"/>
                </a:solidFill>
              </a:rPr>
              <a:t>izvješće HAOP</a:t>
            </a:r>
            <a:endParaRPr lang="hr-BA" sz="2000" b="1" dirty="0"/>
          </a:p>
          <a:p>
            <a:pPr lvl="1">
              <a:spcBef>
                <a:spcPct val="20000"/>
              </a:spcBef>
            </a:pPr>
            <a:endParaRPr lang="hr-BA" sz="2000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076" y="2263806"/>
            <a:ext cx="5041208" cy="373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2753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20" y="1552968"/>
            <a:ext cx="3372855" cy="206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hr-BA" sz="2000" b="1" dirty="0">
                <a:solidFill>
                  <a:srgbClr val="0070C0"/>
                </a:solidFill>
              </a:rPr>
              <a:t>Mjerna mjesta po zonama i aglomeracijama </a:t>
            </a:r>
            <a:r>
              <a:rPr lang="hr-BA" sz="2000" dirty="0">
                <a:solidFill>
                  <a:srgbClr val="0070C0"/>
                </a:solidFill>
              </a:rPr>
              <a:t>na kojima je zrak bio </a:t>
            </a:r>
            <a:r>
              <a:rPr lang="hr-BA" sz="2000" b="1" dirty="0">
                <a:solidFill>
                  <a:srgbClr val="FF0000"/>
                </a:solidFill>
              </a:rPr>
              <a:t>II kategorije </a:t>
            </a:r>
            <a:r>
              <a:rPr lang="hr-BA" sz="2000" dirty="0">
                <a:solidFill>
                  <a:srgbClr val="0070C0"/>
                </a:solidFill>
              </a:rPr>
              <a:t>za sve onečišćujuće tvari </a:t>
            </a:r>
            <a:r>
              <a:rPr lang="hr-BA" sz="2000" b="1" dirty="0">
                <a:solidFill>
                  <a:srgbClr val="0070C0"/>
                </a:solidFill>
              </a:rPr>
              <a:t>u 2015. godini</a:t>
            </a:r>
            <a:endParaRPr lang="hr-BA" sz="2000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62" y="1096911"/>
            <a:ext cx="4063533" cy="56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3636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20" y="1552968"/>
            <a:ext cx="8788894" cy="737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hr-BA" sz="2000" b="1" dirty="0">
                <a:solidFill>
                  <a:srgbClr val="0070C0"/>
                </a:solidFill>
              </a:rPr>
              <a:t>Mjerna mjesta </a:t>
            </a:r>
            <a:r>
              <a:rPr lang="hr-BA" sz="2000" b="1" dirty="0" smtClean="0">
                <a:solidFill>
                  <a:srgbClr val="0070C0"/>
                </a:solidFill>
              </a:rPr>
              <a:t>- aglomeracije </a:t>
            </a:r>
            <a:r>
              <a:rPr lang="hr-BA" sz="2000" dirty="0">
                <a:solidFill>
                  <a:srgbClr val="0070C0"/>
                </a:solidFill>
              </a:rPr>
              <a:t>na kojima je zrak bio </a:t>
            </a:r>
            <a:r>
              <a:rPr lang="hr-BA" sz="2000" b="1" dirty="0">
                <a:solidFill>
                  <a:srgbClr val="FF0000"/>
                </a:solidFill>
              </a:rPr>
              <a:t>II kategorije </a:t>
            </a:r>
            <a:r>
              <a:rPr lang="hr-BA" sz="2000" dirty="0">
                <a:solidFill>
                  <a:srgbClr val="0070C0"/>
                </a:solidFill>
              </a:rPr>
              <a:t>za sve onečišćujuće tvari </a:t>
            </a:r>
            <a:r>
              <a:rPr lang="hr-BA" sz="2000" b="1" dirty="0">
                <a:solidFill>
                  <a:srgbClr val="0070C0"/>
                </a:solidFill>
              </a:rPr>
              <a:t>u 2015. godini</a:t>
            </a:r>
            <a:endParaRPr lang="hr-BA" sz="2000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574" y="2275340"/>
            <a:ext cx="5744051" cy="43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865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20" y="1552968"/>
            <a:ext cx="8788894" cy="737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hr-BA" sz="2000" b="1" dirty="0">
                <a:solidFill>
                  <a:srgbClr val="0070C0"/>
                </a:solidFill>
              </a:rPr>
              <a:t>Mjerna mjesta </a:t>
            </a:r>
            <a:r>
              <a:rPr lang="hr-BA" sz="2000" b="1" dirty="0" smtClean="0">
                <a:solidFill>
                  <a:srgbClr val="0070C0"/>
                </a:solidFill>
              </a:rPr>
              <a:t>- zone </a:t>
            </a:r>
            <a:r>
              <a:rPr lang="hr-BA" sz="2000" dirty="0">
                <a:solidFill>
                  <a:srgbClr val="0070C0"/>
                </a:solidFill>
              </a:rPr>
              <a:t>na kojima je zrak bio </a:t>
            </a:r>
            <a:r>
              <a:rPr lang="hr-BA" sz="2000" b="1" dirty="0">
                <a:solidFill>
                  <a:srgbClr val="FF0000"/>
                </a:solidFill>
              </a:rPr>
              <a:t>II kategorije </a:t>
            </a:r>
            <a:r>
              <a:rPr lang="hr-BA" sz="2000" dirty="0">
                <a:solidFill>
                  <a:srgbClr val="0070C0"/>
                </a:solidFill>
              </a:rPr>
              <a:t>za sve onečišćujuće tvari </a:t>
            </a:r>
            <a:r>
              <a:rPr lang="hr-BA" sz="2000" b="1" dirty="0">
                <a:solidFill>
                  <a:srgbClr val="0070C0"/>
                </a:solidFill>
              </a:rPr>
              <a:t>u 2015. godini</a:t>
            </a:r>
            <a:endParaRPr lang="hr-BA" sz="2000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97" y="2290439"/>
            <a:ext cx="5954605" cy="501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297" y="2758576"/>
            <a:ext cx="5954605" cy="37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533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345167" y="1552968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 smtClean="0">
                <a:solidFill>
                  <a:schemeClr val="tx2"/>
                </a:solidFill>
              </a:rPr>
              <a:t>Na temelju dobivenih izvješća, </a:t>
            </a:r>
            <a:r>
              <a:rPr lang="hr-BA" sz="2400" b="1" u="sng" dirty="0" smtClean="0">
                <a:solidFill>
                  <a:schemeClr val="tx2"/>
                </a:solidFill>
              </a:rPr>
              <a:t>Agencija</a:t>
            </a:r>
            <a:r>
              <a:rPr lang="hr-BA" sz="2400" b="1" dirty="0" smtClean="0">
                <a:solidFill>
                  <a:schemeClr val="tx2"/>
                </a:solidFill>
              </a:rPr>
              <a:t> izrađuje </a:t>
            </a:r>
            <a:r>
              <a:rPr lang="hr-BA" sz="2400" b="1" u="sng" dirty="0" smtClean="0">
                <a:solidFill>
                  <a:schemeClr val="tx2"/>
                </a:solidFill>
              </a:rPr>
              <a:t>godišnje izvješće o stanju kvalitete zraka u Republici Hrvatskoj </a:t>
            </a: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– najmanje za mjerna mjesta za praćenje koncentracija sumporovog dioksida, dušikovog dioksida i dušikovih oksida, lebdećih čestica (PM</a:t>
            </a:r>
            <a:r>
              <a:rPr lang="hr-BA" sz="2000" baseline="-25000" dirty="0" smtClean="0">
                <a:solidFill>
                  <a:srgbClr val="0070C0"/>
                </a:solidFill>
              </a:rPr>
              <a:t>10</a:t>
            </a:r>
            <a:r>
              <a:rPr lang="hr-BA" sz="2000" dirty="0" smtClean="0">
                <a:solidFill>
                  <a:srgbClr val="0070C0"/>
                </a:solidFill>
              </a:rPr>
              <a:t> i PM</a:t>
            </a:r>
            <a:r>
              <a:rPr lang="hr-BA" sz="2000" baseline="-25000" dirty="0" smtClean="0">
                <a:solidFill>
                  <a:srgbClr val="0070C0"/>
                </a:solidFill>
              </a:rPr>
              <a:t>2,5</a:t>
            </a:r>
            <a:r>
              <a:rPr lang="hr-BA" sz="2000" dirty="0" smtClean="0">
                <a:solidFill>
                  <a:srgbClr val="0070C0"/>
                </a:solidFill>
              </a:rPr>
              <a:t>), olova, benzena, ugljikovog monoksida, prizemnog ozona i prekursora ozona, arsena, kadmija, žive, nikla, benzo(a)pirena i drugih policikličkih aromatskih ugljikovodika u zraku koji se koriste za uzajamnu razmjenu informacija i izvješćivanja o kvaliteti zraka između Agencije i Europske komisije, </a:t>
            </a: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– </a:t>
            </a:r>
            <a:r>
              <a:rPr lang="hr-BA" sz="2000" dirty="0">
                <a:solidFill>
                  <a:srgbClr val="0070C0"/>
                </a:solidFill>
              </a:rPr>
              <a:t>a</a:t>
            </a: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može se izrađivati po potrebi i za ostala mjerna mjesta te sadržavati po potrebi i druge podatke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  <a:hlinkClick r:id="rId2"/>
              </a:rPr>
              <a:t>http://iszz.azo.hr/iskzl/godizvrpt.htm?pid=0&amp;t=0</a:t>
            </a:r>
            <a:endParaRPr lang="hr-BA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718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13.1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PODACI KOJI SE OBAVEZNO DOSTAVLJAJU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rgbClr val="1F497D"/>
                </a:solidFill>
              </a:rPr>
              <a:t>Informacijski sustav zaštite zraka </a:t>
            </a:r>
            <a:r>
              <a:rPr lang="pl-PL" sz="2400" b="1" dirty="0" smtClean="0">
                <a:solidFill>
                  <a:srgbClr val="1F497D"/>
                </a:solidFill>
              </a:rPr>
              <a:t>sadrži (</a:t>
            </a:r>
            <a:r>
              <a:rPr lang="pl-PL" sz="2400" b="1" dirty="0" smtClean="0">
                <a:solidFill>
                  <a:srgbClr val="FF0000"/>
                </a:solidFill>
              </a:rPr>
              <a:t>nastavak</a:t>
            </a:r>
            <a:r>
              <a:rPr lang="pl-PL" sz="2400" b="1" dirty="0" smtClean="0">
                <a:solidFill>
                  <a:srgbClr val="1F497D"/>
                </a:solidFill>
              </a:rPr>
              <a:t>):</a:t>
            </a:r>
            <a:endParaRPr lang="pl-PL" sz="2400" b="1" dirty="0">
              <a:solidFill>
                <a:srgbClr val="1F497D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podatke </a:t>
            </a:r>
            <a:r>
              <a:rPr lang="hr-BA" sz="2000" dirty="0">
                <a:solidFill>
                  <a:srgbClr val="0070C0"/>
                </a:solidFill>
              </a:rPr>
              <a:t>o prekoračenju pragova upozorenja, praga obavješćivanja i mjere zaštite ljudi i okoliša u takvim prilikama,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podatke </a:t>
            </a:r>
            <a:r>
              <a:rPr lang="hr-BA" sz="2000" dirty="0">
                <a:solidFill>
                  <a:srgbClr val="0070C0"/>
                </a:solidFill>
              </a:rPr>
              <a:t>o pravnim osobama koje obavljaju djelatnost praćenja kvalitete zraka, praćenja emisija onečišćujućih tvari u zrak iz nepokretnih izvora, provjere ispravnosti mjernog sustava za kontinuirano mjerenje emisija onečišćujućih tvari u zrak iz nepokretnih izvora i osiguranja kvalitete mjerenja i podataka kvalitete zraka</a:t>
            </a:r>
            <a:r>
              <a:rPr lang="hr-BA" sz="2000" dirty="0" smtClean="0">
                <a:solidFill>
                  <a:srgbClr val="0070C0"/>
                </a:solidFill>
              </a:rPr>
              <a:t>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podatke </a:t>
            </a:r>
            <a:r>
              <a:rPr lang="hr-BA" sz="2000" dirty="0">
                <a:solidFill>
                  <a:srgbClr val="0070C0"/>
                </a:solidFill>
              </a:rPr>
              <a:t>o provedenom inspekcijskom nadzoru,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podatke </a:t>
            </a:r>
            <a:r>
              <a:rPr lang="hr-BA" sz="2000" dirty="0">
                <a:solidFill>
                  <a:srgbClr val="0070C0"/>
                </a:solidFill>
              </a:rPr>
              <a:t>o izrečenim prekršajima,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druge </a:t>
            </a:r>
            <a:r>
              <a:rPr lang="hr-BA" sz="2000" dirty="0">
                <a:solidFill>
                  <a:srgbClr val="0070C0"/>
                </a:solidFill>
              </a:rPr>
              <a:t>podatke važne za zaštitu zraka, ozonskog sloja, ublažavanje klimatskih promjena i prilagodbu klimatskim promjenama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……</a:t>
            </a: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266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u="sng" dirty="0" smtClean="0">
                <a:solidFill>
                  <a:schemeClr val="tx2"/>
                </a:solidFill>
              </a:rPr>
              <a:t>Izvješće (Agencije) sadrži: </a:t>
            </a:r>
            <a:r>
              <a:rPr lang="hr-BA" sz="2400" b="1" dirty="0" smtClean="0">
                <a:solidFill>
                  <a:srgbClr val="FF0000"/>
                </a:solidFill>
              </a:rPr>
              <a:t>- (Pravilnik) </a:t>
            </a:r>
            <a:endParaRPr lang="hr-BA" sz="2000" dirty="0" smtClean="0">
              <a:solidFill>
                <a:srgbClr val="FF000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– ocjenu onečišćenosti zraka po onečišćujućim tvarima za svaku zonu i aglomeraciju</a:t>
            </a: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– </a:t>
            </a:r>
            <a:r>
              <a:rPr lang="hr-BA" sz="2000" dirty="0">
                <a:solidFill>
                  <a:srgbClr val="0070C0"/>
                </a:solidFill>
              </a:rPr>
              <a:t>sažetak razina koje prekoračuju granične vrijednosti, ciljne vrijednosti, dugoročne ciljeve, pragove obavješćivanja i pragove upozorenja, za relevantna vremena usrednjavanja. Taj podatak se kombinira sa sažetom procjenom učinaka tih prekoračenja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– dodatne podatke i procjene o zaštiti šuma, kada su podaci raspoloživi, kao i podatke o ostalim onečišćujućim tvarima za koje su odredbe o praćenju navedene u ovom Pravilniku, kao što su, između ostalog, neki </a:t>
            </a:r>
            <a:r>
              <a:rPr lang="hr-BA" sz="2000" dirty="0" err="1">
                <a:solidFill>
                  <a:srgbClr val="0070C0"/>
                </a:solidFill>
              </a:rPr>
              <a:t>prekursori</a:t>
            </a:r>
            <a:r>
              <a:rPr lang="hr-BA" sz="2000" dirty="0">
                <a:solidFill>
                  <a:srgbClr val="0070C0"/>
                </a:solidFill>
              </a:rPr>
              <a:t> prizemnog ozona koji nisu uređeni propisima i koji su navedeni u Uredbi o razinama.</a:t>
            </a: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2343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u="sng" dirty="0" smtClean="0">
                <a:solidFill>
                  <a:schemeClr val="tx2"/>
                </a:solidFill>
              </a:rPr>
              <a:t>Izvješće (Agencije)</a:t>
            </a:r>
            <a:r>
              <a:rPr lang="hr-BA" sz="2400" b="1" dirty="0" smtClean="0">
                <a:solidFill>
                  <a:schemeClr val="tx2"/>
                </a:solidFill>
              </a:rPr>
              <a:t> </a:t>
            </a:r>
            <a:r>
              <a:rPr lang="hr-BA" sz="2000" dirty="0" smtClean="0">
                <a:solidFill>
                  <a:srgbClr val="0070C0"/>
                </a:solidFill>
              </a:rPr>
              <a:t>– ocjena onečišćenosti zraka po onečišćujućim tvarima za svaku zonu i aglomeraciju (primjeri)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2511634"/>
            <a:ext cx="3443315" cy="3567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09" y="2481185"/>
            <a:ext cx="3787160" cy="36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86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u="sng" dirty="0">
                <a:solidFill>
                  <a:srgbClr val="1F497D"/>
                </a:solidFill>
              </a:rPr>
              <a:t>Izvješće (Agencije)</a:t>
            </a:r>
            <a:r>
              <a:rPr lang="hr-BA" sz="2400" b="1" dirty="0">
                <a:solidFill>
                  <a:srgbClr val="1F497D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– ocjena onečišćenosti zraka po onečišćujućim tvarima za svaku zonu i aglomeraciju (</a:t>
            </a:r>
            <a:r>
              <a:rPr lang="hr-BA" sz="2000" dirty="0" smtClean="0">
                <a:solidFill>
                  <a:srgbClr val="0070C0"/>
                </a:solidFill>
              </a:rPr>
              <a:t>primjeri)</a:t>
            </a: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2506094"/>
            <a:ext cx="3455087" cy="35671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02" y="2511634"/>
            <a:ext cx="3381841" cy="35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830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u="sng" dirty="0">
                <a:solidFill>
                  <a:srgbClr val="1F497D"/>
                </a:solidFill>
              </a:rPr>
              <a:t>Izvješće (Agencije)</a:t>
            </a:r>
            <a:r>
              <a:rPr lang="hr-BA" sz="2400" b="1" dirty="0">
                <a:solidFill>
                  <a:srgbClr val="1F497D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– sažetak razina koje prekoračuju granične vrijednosti, ciljne vrijednosti, dugoročne ciljeve, pragove obavješćivanja i pragove upozorenja, za relevantna vremena </a:t>
            </a:r>
            <a:r>
              <a:rPr lang="hr-BA" sz="2000" dirty="0" smtClean="0">
                <a:solidFill>
                  <a:srgbClr val="0070C0"/>
                </a:solidFill>
              </a:rPr>
              <a:t>usrednjavanja </a:t>
            </a:r>
            <a:r>
              <a:rPr lang="hr-BA" sz="2000" dirty="0">
                <a:solidFill>
                  <a:srgbClr val="0070C0"/>
                </a:solidFill>
              </a:rPr>
              <a:t>(primjeri)</a:t>
            </a: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57" y="2697912"/>
            <a:ext cx="62960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6506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u="sng" dirty="0">
                <a:solidFill>
                  <a:srgbClr val="1F497D"/>
                </a:solidFill>
              </a:rPr>
              <a:t>Izvješće (Agencije)</a:t>
            </a:r>
            <a:r>
              <a:rPr lang="hr-BA" sz="2400" b="1" dirty="0">
                <a:solidFill>
                  <a:srgbClr val="1F497D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– sažetak razina koje prekoračuju granične vrijednosti, ciljne vrijednosti, dugoročne ciljeve, pragove obavješćivanja i pragove upozorenja, za relevantna vremena </a:t>
            </a:r>
            <a:r>
              <a:rPr lang="hr-BA" sz="2000" dirty="0" smtClean="0">
                <a:solidFill>
                  <a:srgbClr val="0070C0"/>
                </a:solidFill>
              </a:rPr>
              <a:t>usrednjavanja </a:t>
            </a:r>
            <a:r>
              <a:rPr lang="hr-BA" sz="2000" dirty="0">
                <a:solidFill>
                  <a:srgbClr val="0070C0"/>
                </a:solidFill>
              </a:rPr>
              <a:t>(primjeri)</a:t>
            </a: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2" y="2728865"/>
            <a:ext cx="7381343" cy="32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026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7"/>
            <a:ext cx="2969581" cy="432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u="sng" dirty="0">
                <a:solidFill>
                  <a:srgbClr val="1F497D"/>
                </a:solidFill>
              </a:rPr>
              <a:t>Izvješće (Agencije)</a:t>
            </a:r>
            <a:r>
              <a:rPr lang="hr-BA" sz="2400" b="1" dirty="0">
                <a:solidFill>
                  <a:srgbClr val="1F497D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– sažetak razina koje prekoračuju granične vrijednosti, ciljne vrijednosti, dugoročne ciljeve, pragove obavješćivanja i pragove upozorenja, za relevantna vremena </a:t>
            </a:r>
            <a:r>
              <a:rPr lang="hr-BA" sz="2000" dirty="0" smtClean="0">
                <a:solidFill>
                  <a:srgbClr val="0070C0"/>
                </a:solidFill>
              </a:rPr>
              <a:t>usrednjavanja </a:t>
            </a:r>
            <a:r>
              <a:rPr lang="hr-BA" sz="2000" dirty="0">
                <a:solidFill>
                  <a:srgbClr val="0070C0"/>
                </a:solidFill>
              </a:rPr>
              <a:t>(primjeri)</a:t>
            </a: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018" y="1420070"/>
            <a:ext cx="5251372" cy="45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430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13.4 GODIŠNJA IZVJEŠĆA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BA" sz="2400" b="1" dirty="0" smtClean="0">
                <a:solidFill>
                  <a:schemeClr val="tx2"/>
                </a:solidFill>
              </a:rPr>
              <a:t>Agencija </a:t>
            </a:r>
            <a:r>
              <a:rPr lang="hr-BA" sz="2400" b="1" dirty="0">
                <a:solidFill>
                  <a:schemeClr val="tx2"/>
                </a:solidFill>
              </a:rPr>
              <a:t>dostavlja Ministarstvu godišnje izvješće o stanju kvalitete zraka na teritoriju Republike Hrvatske do 30. rujna tekuće godine za proteklu kalendarsku godinu i objavljuje ga na svojim internetskim stranicama.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hr-BA" sz="2000" u="sng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74" y="3293617"/>
            <a:ext cx="1876373" cy="2652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580" y="3293616"/>
            <a:ext cx="1884505" cy="2652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618" y="3288344"/>
            <a:ext cx="1883262" cy="26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7173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13.5 DINAMIKA DOSTAVLJANJA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06531" y="1362234"/>
            <a:ext cx="8948691" cy="4792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chemeClr val="tx2"/>
                </a:solidFill>
              </a:rPr>
              <a:t>Državna mreža </a:t>
            </a:r>
            <a:r>
              <a:rPr lang="pl-PL" sz="2000" dirty="0">
                <a:solidFill>
                  <a:srgbClr val="0070C0"/>
                </a:solidFill>
              </a:rPr>
              <a:t>– Državni hidrometeorološki zavod dostavlja Ministarstvu i Agenciji izvorne i validirane podatke i izvješće o razinama onečišćenosti i ocjeni kvalitete zraka </a:t>
            </a:r>
            <a:r>
              <a:rPr lang="pl-PL" sz="2000" b="1" dirty="0">
                <a:solidFill>
                  <a:srgbClr val="0070C0"/>
                </a:solidFill>
              </a:rPr>
              <a:t>do 30. travnja tekuće godine za proteklu kalendarsku godinu. 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chemeClr val="tx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012" y="2398278"/>
            <a:ext cx="2729378" cy="38932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" y="2415147"/>
            <a:ext cx="2778712" cy="3909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684" y="2405435"/>
            <a:ext cx="2774954" cy="39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092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13.5 DINAMIKA DOSTAVLJANJA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Lokalne mreže (JRS i JLS)</a:t>
            </a:r>
            <a:endParaRPr lang="pl-PL" sz="2400" b="1" dirty="0">
              <a:solidFill>
                <a:srgbClr val="1F497D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b="1" dirty="0" smtClean="0">
                <a:solidFill>
                  <a:srgbClr val="0070C0"/>
                </a:solidFill>
              </a:rPr>
              <a:t>Pravna </a:t>
            </a:r>
            <a:r>
              <a:rPr lang="hr-BA" sz="2000" b="1" dirty="0">
                <a:solidFill>
                  <a:srgbClr val="0070C0"/>
                </a:solidFill>
              </a:rPr>
              <a:t>osoba – ispitni laboratorij </a:t>
            </a:r>
            <a:r>
              <a:rPr lang="hr-BA" sz="2000" dirty="0">
                <a:solidFill>
                  <a:srgbClr val="0070C0"/>
                </a:solidFill>
              </a:rPr>
              <a:t>koji obavlja </a:t>
            </a:r>
            <a:r>
              <a:rPr lang="hr-BA" sz="2000" dirty="0" smtClean="0">
                <a:solidFill>
                  <a:srgbClr val="0070C0"/>
                </a:solidFill>
              </a:rPr>
              <a:t>mjerenja dužan je izvorne </a:t>
            </a:r>
            <a:r>
              <a:rPr lang="hr-BA" sz="2000" dirty="0">
                <a:solidFill>
                  <a:srgbClr val="0070C0"/>
                </a:solidFill>
              </a:rPr>
              <a:t>i validirane podatke o praćenju kvalitete zraka i izvješće o razinama onečišćenosti i ocjeni kvalitete zraka </a:t>
            </a:r>
            <a:r>
              <a:rPr lang="hr-BA" sz="2000" dirty="0" smtClean="0">
                <a:solidFill>
                  <a:srgbClr val="0070C0"/>
                </a:solidFill>
              </a:rPr>
              <a:t>dostaviti </a:t>
            </a:r>
            <a:r>
              <a:rPr lang="hr-BA" sz="2000" dirty="0">
                <a:solidFill>
                  <a:srgbClr val="0070C0"/>
                </a:solidFill>
              </a:rPr>
              <a:t>nadležnom upravnom tijelu županije, Grada Zagreba i grada </a:t>
            </a:r>
            <a:r>
              <a:rPr lang="hr-BA" sz="2000" b="1" dirty="0">
                <a:solidFill>
                  <a:srgbClr val="0070C0"/>
                </a:solidFill>
              </a:rPr>
              <a:t>do 31. ožujka tekuće godine za proteklu kalendarsku godinu</a:t>
            </a:r>
            <a:r>
              <a:rPr lang="hr-BA" sz="2000" b="1" dirty="0" smtClean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>
                <a:solidFill>
                  <a:srgbClr val="0070C0"/>
                </a:solidFill>
              </a:rPr>
              <a:t>Nadležno upravno tijelo </a:t>
            </a:r>
            <a:r>
              <a:rPr lang="hr-BA" sz="2000" dirty="0" smtClean="0">
                <a:solidFill>
                  <a:srgbClr val="0070C0"/>
                </a:solidFill>
              </a:rPr>
              <a:t>županija</a:t>
            </a:r>
            <a:r>
              <a:rPr lang="hr-BA" sz="2000" dirty="0">
                <a:solidFill>
                  <a:srgbClr val="0070C0"/>
                </a:solidFill>
              </a:rPr>
              <a:t>, </a:t>
            </a:r>
            <a:r>
              <a:rPr lang="hr-BA" sz="2000" dirty="0" smtClean="0">
                <a:solidFill>
                  <a:srgbClr val="0070C0"/>
                </a:solidFill>
              </a:rPr>
              <a:t>Grada Zagreba </a:t>
            </a:r>
            <a:r>
              <a:rPr lang="hr-BA" sz="2000" dirty="0">
                <a:solidFill>
                  <a:srgbClr val="0070C0"/>
                </a:solidFill>
              </a:rPr>
              <a:t>i gradova </a:t>
            </a:r>
            <a:r>
              <a:rPr lang="hr-BA" sz="2000" b="1" dirty="0">
                <a:solidFill>
                  <a:srgbClr val="0070C0"/>
                </a:solidFill>
              </a:rPr>
              <a:t>dostavlja Agenciji</a:t>
            </a:r>
            <a:r>
              <a:rPr lang="hr-BA" sz="2000" dirty="0">
                <a:solidFill>
                  <a:srgbClr val="0070C0"/>
                </a:solidFill>
              </a:rPr>
              <a:t> izvorne i validirane podatke i izvješće o razinama onečišćenosti i ocjeni kvalitete zraka </a:t>
            </a:r>
            <a:r>
              <a:rPr lang="hr-BA" sz="2000" b="1" dirty="0">
                <a:solidFill>
                  <a:srgbClr val="0070C0"/>
                </a:solidFill>
              </a:rPr>
              <a:t>do 30. travnja </a:t>
            </a:r>
            <a:r>
              <a:rPr lang="hr-BA" sz="2000" dirty="0">
                <a:solidFill>
                  <a:srgbClr val="0070C0"/>
                </a:solidFill>
              </a:rPr>
              <a:t>tekuće godine za proteklu kalendarsku godinu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74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13.5 DINAMIKA DOSTAVLJANJA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Lokalne mreže (JRS i JLS) </a:t>
            </a:r>
            <a:r>
              <a:rPr lang="pl-PL" sz="2000" dirty="0" smtClean="0">
                <a:solidFill>
                  <a:srgbClr val="0070C0"/>
                </a:solidFill>
              </a:rPr>
              <a:t>– </a:t>
            </a:r>
            <a:r>
              <a:rPr lang="hr-BA" sz="2000" dirty="0" smtClean="0">
                <a:solidFill>
                  <a:srgbClr val="0070C0"/>
                </a:solidFill>
              </a:rPr>
              <a:t>primjeri izvješća</a:t>
            </a: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95" y="2271543"/>
            <a:ext cx="2600929" cy="3667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6" y="3090566"/>
            <a:ext cx="2189428" cy="309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199" y="2271543"/>
            <a:ext cx="2586920" cy="36276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347" y="3013419"/>
            <a:ext cx="2525060" cy="35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657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13.1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PODACI KOJI SE OBAVEZNO DOSTAVLJAJU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79440" y="1334248"/>
            <a:ext cx="8362950" cy="498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rgbClr val="1F497D"/>
                </a:solidFill>
              </a:rPr>
              <a:t>Informacijski sustav zaštite zraka </a:t>
            </a:r>
            <a:r>
              <a:rPr lang="pl-PL" sz="2400" b="1" dirty="0" smtClean="0">
                <a:solidFill>
                  <a:srgbClr val="1F497D"/>
                </a:solidFill>
              </a:rPr>
              <a:t>(</a:t>
            </a:r>
            <a:r>
              <a:rPr lang="pl-PL" sz="2400" b="1" dirty="0" smtClean="0">
                <a:solidFill>
                  <a:srgbClr val="FF0000"/>
                </a:solidFill>
              </a:rPr>
              <a:t>javnost i povezanost podataka...</a:t>
            </a:r>
            <a:r>
              <a:rPr lang="pl-PL" sz="2400" b="1" dirty="0" smtClean="0">
                <a:solidFill>
                  <a:srgbClr val="1F497D"/>
                </a:solidFill>
              </a:rPr>
              <a:t>):</a:t>
            </a:r>
            <a:endParaRPr lang="pl-PL" sz="2400" b="1" dirty="0">
              <a:solidFill>
                <a:srgbClr val="1F497D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Središnja </a:t>
            </a:r>
            <a:r>
              <a:rPr lang="hr-BA" sz="2000" dirty="0">
                <a:solidFill>
                  <a:srgbClr val="0070C0"/>
                </a:solidFill>
              </a:rPr>
              <a:t>tijela državne uprave i tijela jedinica lokalne i područne (regionalne) samouprave, pravne osobe koje imaju javne ovlasti, dužne su </a:t>
            </a:r>
            <a:r>
              <a:rPr lang="hr-BA" sz="2000" b="1" dirty="0">
                <a:solidFill>
                  <a:srgbClr val="0070C0"/>
                </a:solidFill>
              </a:rPr>
              <a:t>pravodobno i bez naknade dostaviti podatke </a:t>
            </a:r>
            <a:r>
              <a:rPr lang="hr-BA" sz="2000" dirty="0">
                <a:solidFill>
                  <a:srgbClr val="0070C0"/>
                </a:solidFill>
              </a:rPr>
              <a:t>iz svoje nadležnosti koji su potrebni za vođenje informacijskog sustava zaštite zraka i za izradu Plana, Programa i Izvješća.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Informacijski </a:t>
            </a:r>
            <a:r>
              <a:rPr lang="hr-BA" sz="2000" dirty="0">
                <a:solidFill>
                  <a:srgbClr val="0070C0"/>
                </a:solidFill>
              </a:rPr>
              <a:t>sustav zaštite zraka usklađuje se i </a:t>
            </a:r>
            <a:r>
              <a:rPr lang="hr-BA" sz="2000" b="1" dirty="0">
                <a:solidFill>
                  <a:srgbClr val="0070C0"/>
                </a:solidFill>
              </a:rPr>
              <a:t>povezuje s informacijskim sustavima koja vode druga </a:t>
            </a:r>
            <a:r>
              <a:rPr lang="hr-BA" sz="2000" dirty="0">
                <a:solidFill>
                  <a:srgbClr val="0070C0"/>
                </a:solidFill>
              </a:rPr>
              <a:t>tijela državne uprave, tijela jedinica lokalne i područne (regionalne) samouprave i pravne osobe s javnim ovlastima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>
                <a:solidFill>
                  <a:srgbClr val="0070C0"/>
                </a:solidFill>
                <a:hlinkClick r:id="rId2"/>
              </a:rPr>
              <a:t>http://www.zzjzpgz.hr/zrak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/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  <a:hlinkClick r:id="rId3"/>
              </a:rPr>
              <a:t>http</a:t>
            </a:r>
            <a:r>
              <a:rPr lang="hr-BA" sz="2000" dirty="0">
                <a:solidFill>
                  <a:srgbClr val="0070C0"/>
                </a:solidFill>
                <a:hlinkClick r:id="rId3"/>
              </a:rPr>
              <a:t>://zrak.zzjziz.hr</a:t>
            </a:r>
            <a:r>
              <a:rPr lang="hr-BA" sz="2000" dirty="0" smtClean="0">
                <a:solidFill>
                  <a:srgbClr val="0070C0"/>
                </a:solidFill>
                <a:hlinkClick r:id="rId3"/>
              </a:rPr>
              <a:t>/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>
                <a:solidFill>
                  <a:srgbClr val="0070C0"/>
                </a:solidFill>
                <a:hlinkClick r:id="rId4"/>
              </a:rPr>
              <a:t>http://www.mzoip.hr/</a:t>
            </a:r>
            <a:r>
              <a:rPr lang="hr-BA" sz="2000" dirty="0" err="1">
                <a:solidFill>
                  <a:srgbClr val="0070C0"/>
                </a:solidFill>
                <a:hlinkClick r:id="rId4"/>
              </a:rPr>
              <a:t>hr</a:t>
            </a:r>
            <a:r>
              <a:rPr lang="hr-BA" sz="2000" dirty="0">
                <a:solidFill>
                  <a:srgbClr val="0070C0"/>
                </a:solidFill>
                <a:hlinkClick r:id="rId4"/>
              </a:rPr>
              <a:t>/inspekcija/</a:t>
            </a:r>
            <a:r>
              <a:rPr lang="hr-BA" sz="2000" dirty="0" err="1">
                <a:solidFill>
                  <a:srgbClr val="0070C0"/>
                </a:solidFill>
                <a:hlinkClick r:id="rId4"/>
              </a:rPr>
              <a:t>izvjesca</a:t>
            </a:r>
            <a:r>
              <a:rPr lang="hr-BA" sz="2000" dirty="0">
                <a:solidFill>
                  <a:srgbClr val="0070C0"/>
                </a:solidFill>
                <a:hlinkClick r:id="rId4"/>
              </a:rPr>
              <a:t>-.</a:t>
            </a:r>
            <a:r>
              <a:rPr lang="hr-BA" sz="2000" dirty="0" err="1" smtClean="0">
                <a:solidFill>
                  <a:srgbClr val="0070C0"/>
                </a:solidFill>
                <a:hlinkClick r:id="rId4"/>
              </a:rPr>
              <a:t>html</a:t>
            </a:r>
            <a:endParaRPr lang="hr-BA" sz="200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5983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13.5 DINAMIKA DOSTAVLJANJA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Lokalne mreže (onečišćivač)</a:t>
            </a:r>
            <a:endParaRPr lang="pl-PL" sz="2400" b="1" dirty="0">
              <a:solidFill>
                <a:srgbClr val="1F497D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b="1" dirty="0" smtClean="0">
                <a:solidFill>
                  <a:srgbClr val="0070C0"/>
                </a:solidFill>
              </a:rPr>
              <a:t>Pravna </a:t>
            </a:r>
            <a:r>
              <a:rPr lang="hr-BA" sz="2000" b="1" dirty="0">
                <a:solidFill>
                  <a:srgbClr val="0070C0"/>
                </a:solidFill>
              </a:rPr>
              <a:t>osoba – ispitni laboratorij </a:t>
            </a:r>
            <a:r>
              <a:rPr lang="hr-BA" sz="2000" dirty="0">
                <a:solidFill>
                  <a:srgbClr val="0070C0"/>
                </a:solidFill>
              </a:rPr>
              <a:t>koji obavlja mjerenja za onečišćivača </a:t>
            </a:r>
            <a:r>
              <a:rPr lang="hr-BA" sz="2000" dirty="0" smtClean="0">
                <a:solidFill>
                  <a:srgbClr val="0070C0"/>
                </a:solidFill>
              </a:rPr>
              <a:t>dužan je izvorne </a:t>
            </a:r>
            <a:r>
              <a:rPr lang="hr-BA" sz="2000" dirty="0">
                <a:solidFill>
                  <a:srgbClr val="0070C0"/>
                </a:solidFill>
              </a:rPr>
              <a:t>i validirane podatke o praćenju kvalitete zraka i izvješće o razinama onečišćenosti i ocjeni kvalitete </a:t>
            </a:r>
            <a:r>
              <a:rPr lang="hr-BA" sz="2000" dirty="0" smtClean="0">
                <a:solidFill>
                  <a:srgbClr val="0070C0"/>
                </a:solidFill>
              </a:rPr>
              <a:t>zraka dostaviti </a:t>
            </a:r>
            <a:r>
              <a:rPr lang="hr-BA" sz="2000" dirty="0">
                <a:solidFill>
                  <a:srgbClr val="0070C0"/>
                </a:solidFill>
              </a:rPr>
              <a:t>nadležnom upravnom tijelu županije, Grada Zagreba i grada do </a:t>
            </a:r>
            <a:r>
              <a:rPr lang="hr-BA" sz="2000" b="1" dirty="0">
                <a:solidFill>
                  <a:srgbClr val="0070C0"/>
                </a:solidFill>
              </a:rPr>
              <a:t>31. ožujka tekuće godine za proteklu kalendarsku godinu</a:t>
            </a:r>
            <a:r>
              <a:rPr lang="hr-BA" sz="2000" b="1" dirty="0" smtClean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>
                <a:solidFill>
                  <a:srgbClr val="0070C0"/>
                </a:solidFill>
              </a:rPr>
              <a:t>Nadležno upravno tijelo </a:t>
            </a:r>
            <a:r>
              <a:rPr lang="pl-PL" sz="2000" dirty="0" smtClean="0">
                <a:solidFill>
                  <a:srgbClr val="0070C0"/>
                </a:solidFill>
              </a:rPr>
              <a:t>županija</a:t>
            </a:r>
            <a:r>
              <a:rPr lang="pl-PL" sz="2000" dirty="0">
                <a:solidFill>
                  <a:srgbClr val="0070C0"/>
                </a:solidFill>
              </a:rPr>
              <a:t>, </a:t>
            </a:r>
            <a:r>
              <a:rPr lang="pl-PL" sz="2000" dirty="0" smtClean="0">
                <a:solidFill>
                  <a:srgbClr val="0070C0"/>
                </a:solidFill>
              </a:rPr>
              <a:t>Grada Zagreba </a:t>
            </a:r>
            <a:r>
              <a:rPr lang="pl-PL" sz="2000" dirty="0">
                <a:solidFill>
                  <a:srgbClr val="0070C0"/>
                </a:solidFill>
              </a:rPr>
              <a:t>i gradova </a:t>
            </a:r>
            <a:r>
              <a:rPr lang="hr-BA" sz="2000" b="1" dirty="0" smtClean="0">
                <a:solidFill>
                  <a:srgbClr val="0070C0"/>
                </a:solidFill>
              </a:rPr>
              <a:t>dostavlja </a:t>
            </a:r>
            <a:r>
              <a:rPr lang="hr-BA" sz="2000" b="1" dirty="0">
                <a:solidFill>
                  <a:srgbClr val="0070C0"/>
                </a:solidFill>
              </a:rPr>
              <a:t>Agenciji </a:t>
            </a:r>
            <a:r>
              <a:rPr lang="hr-BA" sz="2000" dirty="0">
                <a:solidFill>
                  <a:srgbClr val="0070C0"/>
                </a:solidFill>
              </a:rPr>
              <a:t>izvorne i validirane podatke i izvješće o razinama onečišćenosti i ocjeni kvalitete zraka </a:t>
            </a:r>
            <a:r>
              <a:rPr lang="hr-BA" sz="2000" b="1" dirty="0">
                <a:solidFill>
                  <a:srgbClr val="0070C0"/>
                </a:solidFill>
              </a:rPr>
              <a:t>do 30. travnja tekuće godine za proteklu kalendarsku godinu</a:t>
            </a:r>
            <a:r>
              <a:rPr lang="hr-BA" sz="2000" b="1" dirty="0" smtClean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089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13.5 DINAMIKA DOSTAVLJANJA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Lokalne mreže (onečišćivači)</a:t>
            </a:r>
            <a:r>
              <a:rPr lang="pl-PL" sz="2000" dirty="0" smtClean="0">
                <a:solidFill>
                  <a:srgbClr val="0070C0"/>
                </a:solidFill>
              </a:rPr>
              <a:t> – </a:t>
            </a:r>
            <a:r>
              <a:rPr lang="hr-BA" sz="2000" dirty="0" smtClean="0">
                <a:solidFill>
                  <a:srgbClr val="0070C0"/>
                </a:solidFill>
              </a:rPr>
              <a:t>primjeri izvješća</a:t>
            </a: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9" y="2192784"/>
            <a:ext cx="2661419" cy="3748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619" y="2242068"/>
            <a:ext cx="2913461" cy="4092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041" y="2107197"/>
            <a:ext cx="2788070" cy="39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921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13.5 DINAMIKA DOSTAVLJANJA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Lokalne mreže - mjerenja posebne namjene čl.33. ZOZZ</a:t>
            </a:r>
          </a:p>
          <a:p>
            <a:pPr lvl="0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0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ZOZZ u čl. 34. i  Pravilnik u čl. 23. definiraju izvještavanje samo za mjerenja po čl. 31. i 32. a izostavljaju mjerenja posebne namjene po čl. 33. </a:t>
            </a:r>
          </a:p>
          <a:p>
            <a:pPr lvl="0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0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Čak niti u dijelu XIII ZZOZ INSPEKCIJSKI NADZOR nije eksplicite opisano tko onavlja nadzor nad ovim mjerenjima odnosno izvješćima o </a:t>
            </a:r>
            <a:r>
              <a:rPr lang="pl-PL" sz="2000" smtClean="0">
                <a:solidFill>
                  <a:srgbClr val="0070C0"/>
                </a:solidFill>
              </a:rPr>
              <a:t>ovim mjerenjima.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0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0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Na stranicama HAOP-a nema ovakvih izvješća.  </a:t>
            </a: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051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HVALA NA PAŽNJI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16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13.1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PODACI KOJI SE OBAVEZNO DOSTAVLJAJU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79440" y="1334248"/>
            <a:ext cx="8362950" cy="416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rgbClr val="1F497D"/>
                </a:solidFill>
              </a:rPr>
              <a:t>Informacijski sustav zaštite zraka </a:t>
            </a:r>
            <a:r>
              <a:rPr lang="pl-PL" sz="2400" b="1" dirty="0" smtClean="0">
                <a:solidFill>
                  <a:srgbClr val="1F497D"/>
                </a:solidFill>
              </a:rPr>
              <a:t>(</a:t>
            </a:r>
            <a:r>
              <a:rPr lang="pl-PL" sz="2400" b="1" dirty="0" smtClean="0">
                <a:solidFill>
                  <a:srgbClr val="FF0000"/>
                </a:solidFill>
              </a:rPr>
              <a:t>javnost i povezanost podataka...</a:t>
            </a:r>
            <a:r>
              <a:rPr lang="pl-PL" sz="2400" b="1" dirty="0" smtClean="0">
                <a:solidFill>
                  <a:srgbClr val="1F497D"/>
                </a:solidFill>
              </a:rPr>
              <a:t>):</a:t>
            </a:r>
            <a:endParaRPr lang="pl-PL" sz="2400" b="1" dirty="0">
              <a:solidFill>
                <a:srgbClr val="1F497D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poveznica sa Portalom kvaliteta zraka u RH nalazi se i </a:t>
            </a:r>
            <a:r>
              <a:rPr lang="hr-BA" sz="2000" dirty="0">
                <a:solidFill>
                  <a:srgbClr val="0070C0"/>
                </a:solidFill>
              </a:rPr>
              <a:t>na </a:t>
            </a:r>
            <a:r>
              <a:rPr lang="hr-BA" sz="2000" dirty="0" smtClean="0">
                <a:solidFill>
                  <a:srgbClr val="0070C0"/>
                </a:solidFill>
              </a:rPr>
              <a:t>Središnjem državnom portalu u temi </a:t>
            </a:r>
            <a:r>
              <a:rPr lang="hr-BA" sz="2000" dirty="0">
                <a:solidFill>
                  <a:srgbClr val="0070C0"/>
                </a:solidFill>
              </a:rPr>
              <a:t>Kvaliteta </a:t>
            </a:r>
            <a:r>
              <a:rPr lang="hr-BA" sz="2000" dirty="0" smtClean="0">
                <a:solidFill>
                  <a:srgbClr val="0070C0"/>
                </a:solidFill>
              </a:rPr>
              <a:t>zraka</a:t>
            </a: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hr-BA" sz="2000" dirty="0">
                <a:solidFill>
                  <a:srgbClr val="0070C0"/>
                </a:solidFill>
                <a:hlinkClick r:id="rId2"/>
              </a:rPr>
              <a:t>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www.gov.hr/moja-uprava/stanovanje/briga-o-okolisu/kvaliteta-zraka/488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FF000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FF000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9090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13.1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PODACI KOJI SE OBAVEZNO DOSTAVLJAJU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13064" y="1334248"/>
            <a:ext cx="8780016" cy="498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rgbClr val="1F497D"/>
                </a:solidFill>
              </a:rPr>
              <a:t>Informacijski sustav zaštite zraka </a:t>
            </a:r>
            <a:r>
              <a:rPr lang="pl-PL" sz="2400" b="1" dirty="0" smtClean="0">
                <a:solidFill>
                  <a:srgbClr val="1F497D"/>
                </a:solidFill>
              </a:rPr>
              <a:t>(</a:t>
            </a:r>
            <a:r>
              <a:rPr lang="pl-PL" sz="2400" b="1" dirty="0" smtClean="0">
                <a:solidFill>
                  <a:srgbClr val="FF0000"/>
                </a:solidFill>
              </a:rPr>
              <a:t>javnost i povezanost podataka...</a:t>
            </a:r>
            <a:r>
              <a:rPr lang="pl-PL" sz="2400" b="1" dirty="0" smtClean="0">
                <a:solidFill>
                  <a:srgbClr val="1F497D"/>
                </a:solidFill>
              </a:rPr>
              <a:t>):</a:t>
            </a:r>
            <a:endParaRPr lang="pl-PL" sz="2400" b="1" dirty="0">
              <a:solidFill>
                <a:srgbClr val="1F497D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Tijela </a:t>
            </a:r>
            <a:r>
              <a:rPr lang="hr-BA" sz="2000" dirty="0">
                <a:solidFill>
                  <a:srgbClr val="0070C0"/>
                </a:solidFill>
              </a:rPr>
              <a:t>državne uprave, tijela jedinica lokalne i područne (regionalne) samouprave i pravne osobe s javnim ovlastima koji posjeduju podatke od značaja za upravljanje kvalitetom zraka i vođenjem Informacijskog sustava zaštite zraka obvezni su ih </a:t>
            </a:r>
            <a:r>
              <a:rPr lang="hr-BA" sz="2000" b="1" dirty="0">
                <a:solidFill>
                  <a:srgbClr val="0070C0"/>
                </a:solidFill>
              </a:rPr>
              <a:t>ustupiti ili učiniti dostupnima </a:t>
            </a:r>
            <a:r>
              <a:rPr lang="hr-BA" sz="2000" dirty="0">
                <a:solidFill>
                  <a:srgbClr val="0070C0"/>
                </a:solidFill>
              </a:rPr>
              <a:t>u elektroničkom obliku Agenciji na njezin zahtjev</a:t>
            </a:r>
            <a:r>
              <a:rPr lang="hr-BA" sz="2000" dirty="0" smtClean="0">
                <a:solidFill>
                  <a:srgbClr val="0070C0"/>
                </a:solidFill>
              </a:rPr>
              <a:t>. (</a:t>
            </a:r>
            <a:r>
              <a:rPr lang="hr-BA" sz="2000" dirty="0" smtClean="0">
                <a:solidFill>
                  <a:srgbClr val="FF0000"/>
                </a:solidFill>
              </a:rPr>
              <a:t>ZOZZ čl. 119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>
                <a:solidFill>
                  <a:srgbClr val="0070C0"/>
                </a:solidFill>
              </a:rPr>
              <a:t>Vlasnik i/ili korisnik postaje za praćenje kvalitete zraka uspostavljene u državnoj mreži te na području županija, grada Zagreba i gradova i prema rješenju o prihvatljivosti zahvata za okoliš ili rješenju o objedinjenim uvjetima zaštite okoliša, </a:t>
            </a:r>
            <a:r>
              <a:rPr lang="hr-BA" sz="2000" b="1" dirty="0">
                <a:solidFill>
                  <a:srgbClr val="0070C0"/>
                </a:solidFill>
              </a:rPr>
              <a:t>dužan je osigurati kontinuirani prijenos </a:t>
            </a:r>
            <a:r>
              <a:rPr lang="hr-BA" sz="2000" dirty="0">
                <a:solidFill>
                  <a:srgbClr val="0070C0"/>
                </a:solidFill>
              </a:rPr>
              <a:t>izvornih i validiranih podataka za onečišćujuće tvari čija se koncentracija u zraku utvrđuje mjernim instrumentima za </a:t>
            </a:r>
            <a:r>
              <a:rPr lang="hr-BA" sz="2000" b="1" dirty="0">
                <a:solidFill>
                  <a:srgbClr val="0070C0"/>
                </a:solidFill>
              </a:rPr>
              <a:t>automatsko mjerenje</a:t>
            </a:r>
            <a:r>
              <a:rPr lang="hr-BA" sz="2000" dirty="0">
                <a:solidFill>
                  <a:srgbClr val="0070C0"/>
                </a:solidFill>
              </a:rPr>
              <a:t> računalnom mrežom u </a:t>
            </a:r>
            <a:r>
              <a:rPr lang="hr-BA" sz="2000" b="1" dirty="0">
                <a:solidFill>
                  <a:srgbClr val="0070C0"/>
                </a:solidFill>
              </a:rPr>
              <a:t>informacijski sustav kvalitete zraka</a:t>
            </a:r>
            <a:r>
              <a:rPr lang="hr-BA" sz="2000" dirty="0">
                <a:solidFill>
                  <a:srgbClr val="0070C0"/>
                </a:solidFill>
              </a:rPr>
              <a:t> koristeći protokole i formate koje definira Agencija. </a:t>
            </a:r>
            <a:r>
              <a:rPr lang="hr-BA" sz="2000" dirty="0">
                <a:solidFill>
                  <a:srgbClr val="FF0000"/>
                </a:solidFill>
              </a:rPr>
              <a:t>(čl. 21. </a:t>
            </a:r>
            <a:r>
              <a:rPr lang="hr-BA" sz="2000" dirty="0" smtClean="0">
                <a:solidFill>
                  <a:srgbClr val="FF0000"/>
                </a:solidFill>
              </a:rPr>
              <a:t>Pravilnik o PKZ)</a:t>
            </a:r>
            <a:endParaRPr lang="hr-BA" sz="2000" dirty="0">
              <a:solidFill>
                <a:srgbClr val="FF000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089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Portal </a:t>
            </a:r>
            <a:r>
              <a:rPr lang="hr-HR" sz="2400" b="1" dirty="0">
                <a:solidFill>
                  <a:schemeClr val="tx2"/>
                </a:solidFill>
              </a:rPr>
              <a:t>kvaliteta </a:t>
            </a:r>
            <a:r>
              <a:rPr lang="hr-HR" sz="2400" b="1" dirty="0" smtClean="0">
                <a:solidFill>
                  <a:schemeClr val="tx2"/>
                </a:solidFill>
              </a:rPr>
              <a:t>zraka 	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http</a:t>
            </a:r>
            <a:r>
              <a:rPr lang="hr-BA" sz="2000" dirty="0">
                <a:solidFill>
                  <a:srgbClr val="0070C0"/>
                </a:solidFill>
                <a:hlinkClick r:id="rId2"/>
              </a:rPr>
              <a:t>://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iszz.azo.hr/iskzl/index.html</a:t>
            </a:r>
            <a:endParaRPr lang="hr-BA" sz="2000" dirty="0" smtClean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295" y="2163275"/>
            <a:ext cx="5725010" cy="405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79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13.2 PODACI KOJI SE DOSTAVLJAJU U BAZU HAOP-a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30819" y="1362234"/>
            <a:ext cx="8589331" cy="4792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Na Portal </a:t>
            </a:r>
            <a:r>
              <a:rPr lang="hr-HR" sz="2400" b="1" dirty="0">
                <a:solidFill>
                  <a:schemeClr val="tx2"/>
                </a:solidFill>
              </a:rPr>
              <a:t>kvaliteta </a:t>
            </a:r>
            <a:r>
              <a:rPr lang="hr-HR" sz="2400" b="1" dirty="0" smtClean="0">
                <a:solidFill>
                  <a:schemeClr val="tx2"/>
                </a:solidFill>
              </a:rPr>
              <a:t>zraka u RH odnosno u HAOP </a:t>
            </a:r>
            <a:r>
              <a:rPr lang="hr-HR" sz="2400" b="1" dirty="0">
                <a:solidFill>
                  <a:schemeClr val="tx2"/>
                </a:solidFill>
              </a:rPr>
              <a:t>bazu podataka </a:t>
            </a:r>
            <a:r>
              <a:rPr lang="hr-HR" sz="2400" b="1" dirty="0" smtClean="0">
                <a:solidFill>
                  <a:schemeClr val="tx2"/>
                </a:solidFill>
              </a:rPr>
              <a:t>dostavljaju se podaci: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Izvorne </a:t>
            </a:r>
            <a:r>
              <a:rPr lang="hr-BA" sz="2000" dirty="0">
                <a:solidFill>
                  <a:srgbClr val="0070C0"/>
                </a:solidFill>
              </a:rPr>
              <a:t>(trenutne) i validirane </a:t>
            </a:r>
            <a:r>
              <a:rPr lang="hr-BA" sz="2000" dirty="0" smtClean="0">
                <a:solidFill>
                  <a:srgbClr val="0070C0"/>
                </a:solidFill>
              </a:rPr>
              <a:t>vrijednosti koncentracija </a:t>
            </a:r>
            <a:r>
              <a:rPr lang="hr-BA" sz="2000" dirty="0">
                <a:solidFill>
                  <a:srgbClr val="0070C0"/>
                </a:solidFill>
              </a:rPr>
              <a:t>onečišćujućih tvari u </a:t>
            </a:r>
            <a:r>
              <a:rPr lang="hr-BA" sz="2000" dirty="0" smtClean="0">
                <a:solidFill>
                  <a:srgbClr val="0070C0"/>
                </a:solidFill>
              </a:rPr>
              <a:t>zraku - statistički podaci i podaci </a:t>
            </a:r>
            <a:r>
              <a:rPr lang="hr-BA" sz="2000" dirty="0">
                <a:solidFill>
                  <a:srgbClr val="0070C0"/>
                </a:solidFill>
              </a:rPr>
              <a:t>o prekoračenjima graničnih i ciljnih vrijednosti, pragova obavješćivanja i pragova </a:t>
            </a:r>
            <a:r>
              <a:rPr lang="hr-BA" sz="2000" dirty="0" smtClean="0">
                <a:solidFill>
                  <a:srgbClr val="0070C0"/>
                </a:solidFill>
              </a:rPr>
              <a:t>upozorenja….</a:t>
            </a:r>
            <a:endParaRPr lang="hr-BA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Podaci </a:t>
            </a:r>
            <a:r>
              <a:rPr lang="hr-BA" sz="2000" dirty="0">
                <a:solidFill>
                  <a:srgbClr val="0070C0"/>
                </a:solidFill>
              </a:rPr>
              <a:t>o mrežama i postajama (meta podaci)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Godišnja </a:t>
            </a:r>
            <a:r>
              <a:rPr lang="hr-BA" sz="2000" dirty="0">
                <a:solidFill>
                  <a:srgbClr val="0070C0"/>
                </a:solidFill>
              </a:rPr>
              <a:t>izvješća o praćenju kvalitete </a:t>
            </a:r>
            <a:r>
              <a:rPr lang="hr-BA" sz="2000" dirty="0" smtClean="0">
                <a:solidFill>
                  <a:srgbClr val="0070C0"/>
                </a:solidFill>
              </a:rPr>
              <a:t>zraka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>
                <a:solidFill>
                  <a:srgbClr val="0070C0"/>
                </a:solidFill>
              </a:rPr>
              <a:t>Akcijski planovi i podaci o akcijskim planovima koji se dostavljaju u EK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Ujedno korisnici </a:t>
            </a:r>
            <a:r>
              <a:rPr lang="hr-BA" sz="2000" dirty="0">
                <a:solidFill>
                  <a:srgbClr val="0070C0"/>
                </a:solidFill>
              </a:rPr>
              <a:t>imaju pristup statističkim preglednicima, prekoračenjima graničnih i ciljnih vrijednosti te </a:t>
            </a:r>
            <a:r>
              <a:rPr lang="hr-BA" sz="2000" dirty="0" smtClean="0">
                <a:solidFill>
                  <a:srgbClr val="0070C0"/>
                </a:solidFill>
              </a:rPr>
              <a:t>trendovima, a podaci </a:t>
            </a:r>
            <a:r>
              <a:rPr lang="hr-BA" sz="2000" dirty="0">
                <a:solidFill>
                  <a:srgbClr val="0070C0"/>
                </a:solidFill>
              </a:rPr>
              <a:t>se prikazuju tabelarno i grafički, a mogu se i preuzimati (web servisi)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39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12444</TotalTime>
  <Words>3475</Words>
  <Application>Microsoft Office PowerPoint</Application>
  <PresentationFormat>On-screen Show (4:3)</PresentationFormat>
  <Paragraphs>322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TEMA 13: Izvještavanje prema propisima RH</vt:lpstr>
      <vt:lpstr> 13.1 PODACI KOJI SE OBAVEZNO DOSTAVLJAJU</vt:lpstr>
      <vt:lpstr> 13.1 PODACI KOJI SE OBAVEZNO DOSTAVLJAJU</vt:lpstr>
      <vt:lpstr> 13.1 PODACI KOJI SE OBAVEZNO DOSTAVLJAJU</vt:lpstr>
      <vt:lpstr> 13.1 PODACI KOJI SE OBAVEZNO DOSTAVLJAJU</vt:lpstr>
      <vt:lpstr> 13.1 PODACI KOJI SE OBAVEZNO DOSTAVLJAJU</vt:lpstr>
      <vt:lpstr> 13.2 PODACI KOJI SE DOSTAVLJAJU U BAZU HAOP-a</vt:lpstr>
      <vt:lpstr> 13.2 PODACI KOJI SE DOSTAVLJAJU U BAZU HAOP-a</vt:lpstr>
      <vt:lpstr> 13.2 PODACI KOJI SE DOSTAVLJAJU U BAZU HAOP-a</vt:lpstr>
      <vt:lpstr> 13.2 PODACI KOJI SE DOSTAVLJAJU U BAZU HAOP-a</vt:lpstr>
      <vt:lpstr> 13.2 PODACI KOJI SE DOSTAVLJAJU U BAZU HAOP-a</vt:lpstr>
      <vt:lpstr> 13.2 PODACI KOJI SE DOSTAVLJAJU U BAZU HAOP-a</vt:lpstr>
      <vt:lpstr> 13.2 PODACI KOJI SE DOSTAVLJAJU U BAZU HAOP-a</vt:lpstr>
      <vt:lpstr> 13.2 PODACI KOJI SE DOSTAVLJAJU U BAZU HAOP-a</vt:lpstr>
      <vt:lpstr> 13.2 PODACI KOJI SE DOSTAVLJAJU U BAZU HAOP-a</vt:lpstr>
      <vt:lpstr> 13.2 PODACI KOJI SE DOSTAVLJAJU U BAZU HAOP-a</vt:lpstr>
      <vt:lpstr> 13.3 IZVJEŠTAVANJE NA OSNOVU OBAVJEŠTAVAJUĆIH I  UPOZORAVAJUĆIH RAZINA</vt:lpstr>
      <vt:lpstr> 13.3 IZVJEŠTAVANJE NA OSNOVU OBAVJEŠTAVAJUĆIH I  UPOZORAVAJUĆIH RAZINA</vt:lpstr>
      <vt:lpstr> 13.3 IZVJEŠTAVANJE NA OSNOVU OBAVJEŠTAVAJUĆIH I  UPOZORAVAJUĆIH RAZINA</vt:lpstr>
      <vt:lpstr> 13.3 IZVJEŠTAVANJE NA OSNOVU OBAVJEŠTAVAJUĆIH I  UPOZORAVAJUĆIH RAZINA</vt:lpstr>
      <vt:lpstr> 13.3 IZVJEŠTAVANJE NA OSNOVU OBAVJEŠTAVAJUĆIH I  UPOZORAVAJUĆIH RAZINA</vt:lpstr>
      <vt:lpstr> 13.3 IZVJEŠTAVANJE NA OSNOVU OBAVJEŠTAVAJUĆIH I  UPOZORAVAJUĆIH RAZINA</vt:lpstr>
      <vt:lpstr> 13.3 IZVJEŠTAVANJE NA OSNOVU OBAVJEŠTAVAJUĆIH I  UPOZORAVAJUĆIH RAZINA</vt:lpstr>
      <vt:lpstr> 13.3 IZVJEŠTAVANJE NA OSNOVU OBAVJEŠTAVAJUĆIH I  UPOZORAVAJUĆIH RAZINA</vt:lpstr>
      <vt:lpstr> 13.3 IZVJEŠTAVANJE NA OSNOVU OBAVJEŠTAVAJUĆIH I  UPOZORAVAJUĆIH RAZINA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13.4 GODIŠNJA IZVJEŠĆA</vt:lpstr>
      <vt:lpstr> 13.5 DINAMIKA DOSTAVLJANJA PODATAKA</vt:lpstr>
      <vt:lpstr> 13.5 DINAMIKA DOSTAVLJANJA PODATAKA</vt:lpstr>
      <vt:lpstr> 13.5 DINAMIKA DOSTAVLJANJA PODATAKA</vt:lpstr>
      <vt:lpstr> 13.5 DINAMIKA DOSTAVLJANJA PODATAKA</vt:lpstr>
      <vt:lpstr> 13.5 DINAMIKA DOSTAVLJANJA PODATAKA</vt:lpstr>
      <vt:lpstr> 13.5 DINAMIKA DOSTAVLJANJA PODATAKA</vt:lpstr>
      <vt:lpstr>HVALA NA PAŽNJI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Berislav Markovic</dc:creator>
  <cp:lastModifiedBy>Predrag Hercog</cp:lastModifiedBy>
  <cp:revision>692</cp:revision>
  <dcterms:created xsi:type="dcterms:W3CDTF">2011-04-14T13:56:18Z</dcterms:created>
  <dcterms:modified xsi:type="dcterms:W3CDTF">2017-11-10T07:26:43Z</dcterms:modified>
</cp:coreProperties>
</file>